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9"/>
  </p:handoutMasterIdLst>
  <p:sldIdLst>
    <p:sldId id="257" r:id="rId3"/>
    <p:sldId id="722" r:id="rId5"/>
    <p:sldId id="650" r:id="rId6"/>
    <p:sldId id="857" r:id="rId7"/>
    <p:sldId id="858" r:id="rId8"/>
    <p:sldId id="808" r:id="rId9"/>
    <p:sldId id="809" r:id="rId10"/>
    <p:sldId id="654" r:id="rId11"/>
    <p:sldId id="655" r:id="rId12"/>
    <p:sldId id="745" r:id="rId13"/>
    <p:sldId id="658" r:id="rId14"/>
    <p:sldId id="746" r:id="rId15"/>
    <p:sldId id="748" r:id="rId16"/>
    <p:sldId id="750" r:id="rId17"/>
    <p:sldId id="853" r:id="rId18"/>
    <p:sldId id="859" r:id="rId19"/>
    <p:sldId id="810" r:id="rId20"/>
    <p:sldId id="811" r:id="rId21"/>
    <p:sldId id="812" r:id="rId22"/>
    <p:sldId id="813" r:id="rId23"/>
    <p:sldId id="814" r:id="rId24"/>
    <p:sldId id="815" r:id="rId25"/>
    <p:sldId id="816" r:id="rId26"/>
    <p:sldId id="817" r:id="rId27"/>
    <p:sldId id="818" r:id="rId28"/>
    <p:sldId id="819" r:id="rId29"/>
    <p:sldId id="820" r:id="rId30"/>
    <p:sldId id="821" r:id="rId31"/>
    <p:sldId id="662" r:id="rId32"/>
    <p:sldId id="867" r:id="rId33"/>
    <p:sldId id="866" r:id="rId34"/>
    <p:sldId id="868" r:id="rId35"/>
    <p:sldId id="822" r:id="rId36"/>
    <p:sldId id="751" r:id="rId37"/>
    <p:sldId id="752" r:id="rId38"/>
    <p:sldId id="861" r:id="rId39"/>
    <p:sldId id="665" r:id="rId40"/>
    <p:sldId id="666" r:id="rId41"/>
    <p:sldId id="667" r:id="rId42"/>
    <p:sldId id="668" r:id="rId43"/>
    <p:sldId id="669" r:id="rId44"/>
    <p:sldId id="673" r:id="rId45"/>
    <p:sldId id="674" r:id="rId46"/>
    <p:sldId id="676" r:id="rId47"/>
    <p:sldId id="677" r:id="rId48"/>
    <p:sldId id="862" r:id="rId49"/>
    <p:sldId id="678" r:id="rId50"/>
    <p:sldId id="679" r:id="rId51"/>
    <p:sldId id="680" r:id="rId52"/>
    <p:sldId id="684" r:id="rId53"/>
    <p:sldId id="685" r:id="rId54"/>
    <p:sldId id="686" r:id="rId55"/>
    <p:sldId id="743" r:id="rId56"/>
    <p:sldId id="825" r:id="rId57"/>
    <p:sldId id="863" r:id="rId58"/>
    <p:sldId id="830" r:id="rId59"/>
    <p:sldId id="838" r:id="rId60"/>
    <p:sldId id="839" r:id="rId61"/>
    <p:sldId id="840" r:id="rId62"/>
    <p:sldId id="841" r:id="rId63"/>
    <p:sldId id="842" r:id="rId64"/>
    <p:sldId id="843" r:id="rId65"/>
    <p:sldId id="844" r:id="rId66"/>
    <p:sldId id="845" r:id="rId67"/>
    <p:sldId id="846" r:id="rId68"/>
    <p:sldId id="847" r:id="rId69"/>
    <p:sldId id="829" r:id="rId70"/>
    <p:sldId id="848" r:id="rId71"/>
    <p:sldId id="849" r:id="rId72"/>
    <p:sldId id="850" r:id="rId73"/>
    <p:sldId id="851" r:id="rId74"/>
    <p:sldId id="852" r:id="rId75"/>
    <p:sldId id="864" r:id="rId76"/>
    <p:sldId id="698" r:id="rId77"/>
    <p:sldId id="823" r:id="rId78"/>
    <p:sldId id="824" r:id="rId79"/>
    <p:sldId id="699" r:id="rId80"/>
    <p:sldId id="263" r:id="rId81"/>
    <p:sldId id="700" r:id="rId82"/>
    <p:sldId id="854" r:id="rId83"/>
    <p:sldId id="705" r:id="rId84"/>
    <p:sldId id="706" r:id="rId85"/>
    <p:sldId id="855" r:id="rId86"/>
    <p:sldId id="708" r:id="rId87"/>
    <p:sldId id="709" r:id="rId88"/>
    <p:sldId id="856" r:id="rId89"/>
    <p:sldId id="865" r:id="rId90"/>
    <p:sldId id="831" r:id="rId91"/>
    <p:sldId id="832" r:id="rId92"/>
    <p:sldId id="833" r:id="rId93"/>
    <p:sldId id="834" r:id="rId94"/>
    <p:sldId id="836" r:id="rId95"/>
    <p:sldId id="835" r:id="rId96"/>
    <p:sldId id="837" r:id="rId97"/>
    <p:sldId id="732" r:id="rId98"/>
  </p:sldIdLst>
  <p:sldSz cx="9144000" cy="6858000" type="screen4x3"/>
  <p:notesSz cx="6807200" cy="9939020"/>
  <p:custDataLst>
    <p:tags r:id="rId104"/>
  </p:custDataLst>
  <p:defaultTextStyle>
    <a:defPPr>
      <a:defRPr lang="zh-CN"/>
    </a:defPPr>
    <a:lvl1pPr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b="1"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默认节" id="{68F7EBBA-4EB0-4EE3-A910-975E007A0400}">
          <p14:sldIdLst>
            <p14:sldId id="257"/>
            <p14:sldId id="722"/>
            <p14:sldId id="650"/>
            <p14:sldId id="857"/>
            <p14:sldId id="858"/>
            <p14:sldId id="808"/>
            <p14:sldId id="809"/>
            <p14:sldId id="654"/>
            <p14:sldId id="655"/>
            <p14:sldId id="745"/>
            <p14:sldId id="658"/>
            <p14:sldId id="746"/>
            <p14:sldId id="748"/>
            <p14:sldId id="750"/>
            <p14:sldId id="853"/>
            <p14:sldId id="859"/>
            <p14:sldId id="810"/>
            <p14:sldId id="811"/>
            <p14:sldId id="812"/>
            <p14:sldId id="813"/>
            <p14:sldId id="814"/>
            <p14:sldId id="815"/>
            <p14:sldId id="816"/>
            <p14:sldId id="817"/>
            <p14:sldId id="818"/>
            <p14:sldId id="819"/>
            <p14:sldId id="820"/>
            <p14:sldId id="821"/>
            <p14:sldId id="662"/>
            <p14:sldId id="867"/>
            <p14:sldId id="866"/>
            <p14:sldId id="868"/>
            <p14:sldId id="822"/>
            <p14:sldId id="751"/>
            <p14:sldId id="752"/>
            <p14:sldId id="861"/>
            <p14:sldId id="665"/>
            <p14:sldId id="666"/>
            <p14:sldId id="667"/>
            <p14:sldId id="668"/>
            <p14:sldId id="669"/>
            <p14:sldId id="673"/>
            <p14:sldId id="674"/>
            <p14:sldId id="676"/>
            <p14:sldId id="677"/>
            <p14:sldId id="862"/>
            <p14:sldId id="678"/>
            <p14:sldId id="679"/>
            <p14:sldId id="680"/>
            <p14:sldId id="684"/>
            <p14:sldId id="685"/>
            <p14:sldId id="686"/>
            <p14:sldId id="743"/>
            <p14:sldId id="825"/>
            <p14:sldId id="863"/>
            <p14:sldId id="830"/>
            <p14:sldId id="838"/>
            <p14:sldId id="839"/>
            <p14:sldId id="840"/>
            <p14:sldId id="841"/>
            <p14:sldId id="842"/>
            <p14:sldId id="843"/>
            <p14:sldId id="844"/>
            <p14:sldId id="845"/>
            <p14:sldId id="846"/>
            <p14:sldId id="847"/>
            <p14:sldId id="829"/>
            <p14:sldId id="848"/>
            <p14:sldId id="849"/>
            <p14:sldId id="850"/>
            <p14:sldId id="851"/>
            <p14:sldId id="852"/>
            <p14:sldId id="864"/>
            <p14:sldId id="698"/>
            <p14:sldId id="823"/>
            <p14:sldId id="824"/>
            <p14:sldId id="699"/>
            <p14:sldId id="263"/>
            <p14:sldId id="700"/>
            <p14:sldId id="854"/>
            <p14:sldId id="705"/>
            <p14:sldId id="706"/>
            <p14:sldId id="855"/>
            <p14:sldId id="708"/>
            <p14:sldId id="709"/>
            <p14:sldId id="856"/>
            <p14:sldId id="865"/>
            <p14:sldId id="831"/>
            <p14:sldId id="832"/>
            <p14:sldId id="833"/>
            <p14:sldId id="834"/>
            <p14:sldId id="836"/>
            <p14:sldId id="835"/>
            <p14:sldId id="837"/>
            <p14:sldId id="73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wei Wei" initials="ZW" lastIdx="25"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9229"/>
    <a:srgbClr val="428322"/>
    <a:srgbClr val="FFFFFF"/>
    <a:srgbClr val="2636FA"/>
    <a:srgbClr val="F9F9F9"/>
    <a:srgbClr val="0070C0"/>
    <a:srgbClr val="B5B9BB"/>
    <a:srgbClr val="A5B4CB"/>
    <a:srgbClr val="95BBDB"/>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98" autoAdjust="0"/>
    <p:restoredTop sz="76710" autoAdjust="0"/>
  </p:normalViewPr>
  <p:slideViewPr>
    <p:cSldViewPr showGuides="1">
      <p:cViewPr varScale="1">
        <p:scale>
          <a:sx n="90" d="100"/>
          <a:sy n="90" d="100"/>
        </p:scale>
        <p:origin x="1420" y="44"/>
      </p:cViewPr>
      <p:guideLst>
        <p:guide orient="horz" pos="2160"/>
        <p:guide pos="2880"/>
      </p:guideLst>
    </p:cSldViewPr>
  </p:slideViewPr>
  <p:outlineViewPr>
    <p:cViewPr>
      <p:scale>
        <a:sx n="33" d="100"/>
        <a:sy n="33" d="100"/>
      </p:scale>
      <p:origin x="0" y="-18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9" d="100"/>
          <a:sy n="59" d="100"/>
        </p:scale>
        <p:origin x="-170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handoutMaster" Target="handoutMasters/handoutMaster1.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4" Type="http://schemas.openxmlformats.org/officeDocument/2006/relationships/tags" Target="tags/tag3.xml"/><Relationship Id="rId103" Type="http://schemas.openxmlformats.org/officeDocument/2006/relationships/commentAuthors" Target="commentAuthors.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529" cy="497444"/>
          </a:xfrm>
          <a:prstGeom prst="rect">
            <a:avLst/>
          </a:prstGeom>
        </p:spPr>
        <p:txBody>
          <a:bodyPr vert="horz" lIns="91550" tIns="45775" rIns="91550" bIns="45775"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sz="quarter" idx="1"/>
          </p:nvPr>
        </p:nvSpPr>
        <p:spPr>
          <a:xfrm>
            <a:off x="3855082" y="0"/>
            <a:ext cx="2950529" cy="497444"/>
          </a:xfrm>
          <a:prstGeom prst="rect">
            <a:avLst/>
          </a:prstGeom>
        </p:spPr>
        <p:txBody>
          <a:bodyPr vert="horz" lIns="91550" tIns="45775" rIns="91550" bIns="45775"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FBCCD8B8-93F4-4C70-A383-43DCA0CB6DC4}" type="datetimeFigureOut">
              <a:rPr lang="zh-CN" altLang="en-US"/>
            </a:fld>
            <a:endParaRPr lang="zh-CN" altLang="en-US"/>
          </a:p>
        </p:txBody>
      </p:sp>
      <p:sp>
        <p:nvSpPr>
          <p:cNvPr id="4" name="Footer Placeholder 3"/>
          <p:cNvSpPr>
            <a:spLocks noGrp="1"/>
          </p:cNvSpPr>
          <p:nvPr>
            <p:ph type="ftr" sz="quarter" idx="2"/>
          </p:nvPr>
        </p:nvSpPr>
        <p:spPr>
          <a:xfrm>
            <a:off x="0" y="9440305"/>
            <a:ext cx="2950529" cy="497444"/>
          </a:xfrm>
          <a:prstGeom prst="rect">
            <a:avLst/>
          </a:prstGeom>
        </p:spPr>
        <p:txBody>
          <a:bodyPr vert="horz" lIns="91550" tIns="45775" rIns="91550" bIns="45775"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5" name="Slide Number Placeholder 4"/>
          <p:cNvSpPr>
            <a:spLocks noGrp="1"/>
          </p:cNvSpPr>
          <p:nvPr>
            <p:ph type="sldNum" sz="quarter" idx="3"/>
          </p:nvPr>
        </p:nvSpPr>
        <p:spPr>
          <a:xfrm>
            <a:off x="3855082" y="9440305"/>
            <a:ext cx="2950529" cy="497444"/>
          </a:xfrm>
          <a:prstGeom prst="rect">
            <a:avLst/>
          </a:prstGeom>
        </p:spPr>
        <p:txBody>
          <a:bodyPr vert="horz" wrap="square" lIns="91550" tIns="45775" rIns="91550" bIns="45775" numCol="1" anchor="b" anchorCtr="0" compatLnSpc="1"/>
          <a:lstStyle>
            <a:lvl1pPr algn="r" eaLnBrk="1" hangingPunct="1">
              <a:defRPr sz="1200" b="0">
                <a:latin typeface="Arial" panose="020B0604020202020204" pitchFamily="34" charset="0"/>
              </a:defRPr>
            </a:lvl1pPr>
          </a:lstStyle>
          <a:p>
            <a:pPr>
              <a:defRPr/>
            </a:pPr>
            <a:fld id="{DEFD9F2D-5939-4EC6-AE7A-6788CECCF7DF}"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529" cy="497444"/>
          </a:xfrm>
          <a:prstGeom prst="rect">
            <a:avLst/>
          </a:prstGeom>
        </p:spPr>
        <p:txBody>
          <a:bodyPr vert="horz" lIns="91550" tIns="45775" rIns="91550" bIns="45775" rtlCol="0"/>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3" name="Date Placeholder 2"/>
          <p:cNvSpPr>
            <a:spLocks noGrp="1"/>
          </p:cNvSpPr>
          <p:nvPr>
            <p:ph type="dt" idx="1"/>
          </p:nvPr>
        </p:nvSpPr>
        <p:spPr>
          <a:xfrm>
            <a:off x="3855082" y="0"/>
            <a:ext cx="2950529" cy="497444"/>
          </a:xfrm>
          <a:prstGeom prst="rect">
            <a:avLst/>
          </a:prstGeom>
        </p:spPr>
        <p:txBody>
          <a:bodyPr vert="horz" lIns="91550" tIns="45775" rIns="91550" bIns="45775" rtlCol="0"/>
          <a:lstStyle>
            <a:lvl1pPr algn="r"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fld id="{D94B953B-845D-4DE8-A66D-661AF37D9AFC}" type="datetimeFigureOut">
              <a:rPr lang="zh-CN" altLang="en-US"/>
            </a:fld>
            <a:endParaRPr lang="zh-CN" altLang="en-US"/>
          </a:p>
        </p:txBody>
      </p:sp>
      <p:sp>
        <p:nvSpPr>
          <p:cNvPr id="4" name="Slide Image Placeholder 3"/>
          <p:cNvSpPr>
            <a:spLocks noGrp="1" noRot="1" noChangeAspect="1"/>
          </p:cNvSpPr>
          <p:nvPr>
            <p:ph type="sldImg" idx="2"/>
          </p:nvPr>
        </p:nvSpPr>
        <p:spPr>
          <a:xfrm>
            <a:off x="919163" y="746125"/>
            <a:ext cx="4968875" cy="3725863"/>
          </a:xfrm>
          <a:prstGeom prst="rect">
            <a:avLst/>
          </a:prstGeom>
          <a:noFill/>
          <a:ln w="12700">
            <a:solidFill>
              <a:prstClr val="black"/>
            </a:solidFill>
          </a:ln>
        </p:spPr>
        <p:txBody>
          <a:bodyPr vert="horz" lIns="91550" tIns="45775" rIns="91550" bIns="45775" rtlCol="0" anchor="ctr"/>
          <a:lstStyle/>
          <a:p>
            <a:pPr lvl="0"/>
            <a:endParaRPr lang="zh-CN" altLang="en-US" noProof="0"/>
          </a:p>
        </p:txBody>
      </p:sp>
      <p:sp>
        <p:nvSpPr>
          <p:cNvPr id="5" name="Notes Placeholder 4"/>
          <p:cNvSpPr>
            <a:spLocks noGrp="1"/>
          </p:cNvSpPr>
          <p:nvPr>
            <p:ph type="body" sz="quarter" idx="3"/>
          </p:nvPr>
        </p:nvSpPr>
        <p:spPr>
          <a:xfrm>
            <a:off x="680403" y="4721743"/>
            <a:ext cx="5446396" cy="4472225"/>
          </a:xfrm>
          <a:prstGeom prst="rect">
            <a:avLst/>
          </a:prstGeom>
        </p:spPr>
        <p:txBody>
          <a:bodyPr vert="horz" lIns="91550" tIns="45775" rIns="91550" bIns="45775" rtlCol="0">
            <a:normAutofit/>
          </a:bodyPr>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9440305"/>
            <a:ext cx="2950529" cy="497444"/>
          </a:xfrm>
          <a:prstGeom prst="rect">
            <a:avLst/>
          </a:prstGeom>
        </p:spPr>
        <p:txBody>
          <a:bodyPr vert="horz" lIns="91550" tIns="45775" rIns="91550" bIns="45775" rtlCol="0" anchor="b"/>
          <a:lstStyle>
            <a:lvl1pPr algn="l" eaLnBrk="1" hangingPunct="1">
              <a:lnSpc>
                <a:spcPct val="100000"/>
              </a:lnSpc>
              <a:spcBef>
                <a:spcPct val="0"/>
              </a:spcBef>
              <a:buClrTx/>
              <a:buFontTx/>
              <a:buNone/>
              <a:defRPr kumimoji="0" sz="1200" b="0">
                <a:effectLst/>
                <a:latin typeface="Arial" panose="020B0604020202020204" pitchFamily="34" charset="0"/>
                <a:ea typeface="宋体" panose="02010600030101010101" pitchFamily="2" charset="-122"/>
                <a:cs typeface="+mn-cs"/>
              </a:defRPr>
            </a:lvl1pPr>
          </a:lstStyle>
          <a:p>
            <a:pPr>
              <a:defRPr/>
            </a:pPr>
            <a:endParaRPr lang="zh-CN" altLang="en-US"/>
          </a:p>
        </p:txBody>
      </p:sp>
      <p:sp>
        <p:nvSpPr>
          <p:cNvPr id="7" name="Slide Number Placeholder 6"/>
          <p:cNvSpPr>
            <a:spLocks noGrp="1"/>
          </p:cNvSpPr>
          <p:nvPr>
            <p:ph type="sldNum" sz="quarter" idx="5"/>
          </p:nvPr>
        </p:nvSpPr>
        <p:spPr>
          <a:xfrm>
            <a:off x="3855082" y="9440305"/>
            <a:ext cx="2950529" cy="497444"/>
          </a:xfrm>
          <a:prstGeom prst="rect">
            <a:avLst/>
          </a:prstGeom>
        </p:spPr>
        <p:txBody>
          <a:bodyPr vert="horz" wrap="square" lIns="91550" tIns="45775" rIns="91550" bIns="45775" numCol="1" anchor="b" anchorCtr="0" compatLnSpc="1"/>
          <a:lstStyle>
            <a:lvl1pPr algn="r" eaLnBrk="1" hangingPunct="1">
              <a:defRPr sz="1200" b="0">
                <a:latin typeface="Arial" panose="020B0604020202020204" pitchFamily="34" charset="0"/>
              </a:defRPr>
            </a:lvl1pPr>
          </a:lstStyle>
          <a:p>
            <a:pPr>
              <a:defRPr/>
            </a:pPr>
            <a:fld id="{25DE6574-9F1F-4C27-A420-92E929B1085F}"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乘法和加法，在进行偏导运算的时候，是各算各的，互不影响。</a:t>
            </a:r>
            <a:endParaRPr lang="en-US" altLang="zh-CN" dirty="0"/>
          </a:p>
          <a:p>
            <a:r>
              <a:rPr lang="zh-CN" altLang="en-US" dirty="0"/>
              <a:t>函数复合，就需要小心一些，输入变量有变化。</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5670">
              <a:defRPr/>
            </a:pPr>
            <a:r>
              <a:rPr lang="zh-CN" altLang="en-US" dirty="0">
                <a:solidFill>
                  <a:schemeClr val="tx2"/>
                </a:solidFill>
                <a:latin typeface="黑体" panose="02010609060101010101" pitchFamily="2" charset="-122"/>
                <a:ea typeface="黑体" panose="02010609060101010101" pitchFamily="2" charset="-122"/>
              </a:rPr>
              <a:t>这种将链式规则写成矩阵乘法的简洁方法只有在将梯度定义为行向量时才有意义。否则，我们将需要转置矩阵来匹配维数。转置对象是向量或矩阵时，转置很直接；然而当对象是张量时（我们将在下面讨论），转置则不显然。</a:t>
            </a:r>
            <a:endParaRPr kumimoji="1" lang="en-US" altLang="zh-CN" dirty="0">
              <a:solidFill>
                <a:schemeClr val="tx2"/>
              </a:solidFill>
              <a:latin typeface="黑体" panose="02010609060101010101" pitchFamily="2" charset="-122"/>
              <a:ea typeface="黑体" panose="0201060906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这里</a:t>
                </a:r>
                <a14:m>
                  <m:oMath xmlns:m="http://schemas.openxmlformats.org/officeDocument/2006/math">
                    <m:f>
                      <m:fPr>
                        <m:ctrlPr>
                          <a:rPr lang="zh-CN" altLang="zh-CN" sz="1200" b="1" i="1" smtClean="0">
                            <a:solidFill>
                              <a:srgbClr val="2636FA"/>
                            </a:solidFill>
                            <a:latin typeface="Cambria Math" panose="02040503050406030204" pitchFamily="18" charset="0"/>
                          </a:rPr>
                        </m:ctrlPr>
                      </m:fPr>
                      <m:num>
                        <m:r>
                          <a:rPr lang="en-US" altLang="zh-CN" sz="1200" b="0" i="1">
                            <a:solidFill>
                              <a:srgbClr val="2636FA"/>
                            </a:solidFill>
                            <a:latin typeface="Cambria Math" panose="02040503050406030204" pitchFamily="18" charset="0"/>
                          </a:rPr>
                          <m:t>𝜕</m:t>
                        </m:r>
                        <m:r>
                          <a:rPr lang="en-US" altLang="zh-CN" sz="1200" b="0" i="1">
                            <a:solidFill>
                              <a:srgbClr val="2636FA"/>
                            </a:solidFill>
                            <a:latin typeface="Cambria Math" panose="02040503050406030204" pitchFamily="18" charset="0"/>
                          </a:rPr>
                          <m:t>𝐿</m:t>
                        </m:r>
                      </m:num>
                      <m:den>
                        <m:r>
                          <a:rPr lang="en-US" altLang="zh-CN" sz="1200" b="0" i="1">
                            <a:solidFill>
                              <a:srgbClr val="2636FA"/>
                            </a:solidFill>
                            <a:latin typeface="Cambria Math" panose="02040503050406030204" pitchFamily="18" charset="0"/>
                          </a:rPr>
                          <m:t>𝜕</m:t>
                        </m:r>
                        <m:r>
                          <a:rPr lang="en-US" altLang="zh-CN" sz="1200" b="1" i="1">
                            <a:solidFill>
                              <a:srgbClr val="2636FA"/>
                            </a:solidFill>
                            <a:latin typeface="Cambria Math" panose="02040503050406030204" pitchFamily="18" charset="0"/>
                          </a:rPr>
                          <m:t>𝒆</m:t>
                        </m:r>
                      </m:den>
                    </m:f>
                  </m:oMath>
                </a14:m>
                <a:r>
                  <a:rPr lang="zh-CN" altLang="en-US" dirty="0"/>
                  <a:t>使用了微分恒等式，还没有讲，后面会讲。</a:t>
                </a:r>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Georgia" panose="02040502050405020303" pitchFamily="18" charset="0"/>
              </a:rPr>
              <a:t>我们可以把张量看作每一个元素</a:t>
            </a:r>
            <a:r>
              <a:rPr lang="zh-CN" altLang="en-US" dirty="0">
                <a:latin typeface="-apple-system"/>
              </a:rPr>
              <a:t>为偏导数的多维数组。</a:t>
            </a:r>
            <a:endParaRPr lang="en-US" altLang="zh-CN" dirty="0">
              <a:latin typeface="-apple-system"/>
            </a:endParaRPr>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张量有不少应用，比如视频数据</a:t>
            </a:r>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14:m>
                  <m:oMath xmlns:m="http://schemas.openxmlformats.org/officeDocument/2006/math">
                    <m:f>
                      <m:fPr>
                        <m:ctrlPr>
                          <a:rPr lang="zh-CN" altLang="zh-CN" sz="12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200" b="1" i="1">
                            <a:effectLst/>
                            <a:latin typeface="Cambria Math" panose="02040503050406030204" pitchFamily="18" charset="0"/>
                            <a:ea typeface="等线" panose="02010600030101010101" pitchFamily="2" charset="-122"/>
                            <a:cs typeface="Times New Roman" panose="02020603050405020304" pitchFamily="18" charset="0"/>
                          </a:rPr>
                          <m:t>𝒇</m:t>
                        </m:r>
                        <m:d>
                          <m:dPr>
                            <m:ctrlPr>
                              <a:rPr lang="en-US" altLang="zh-CN" sz="1200" b="1"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200" b="1" i="1">
                                <a:effectLst/>
                                <a:latin typeface="Cambria Math" panose="02040503050406030204" pitchFamily="18" charset="0"/>
                                <a:ea typeface="等线" panose="02010600030101010101" pitchFamily="2" charset="-122"/>
                                <a:cs typeface="Times New Roman" panose="02020603050405020304" pitchFamily="18" charset="0"/>
                              </a:rPr>
                              <m:t>𝑿</m:t>
                            </m:r>
                          </m:e>
                        </m:d>
                      </m:num>
                      <m:den>
                        <m:r>
                          <a:rPr lang="en-US" altLang="zh-CN" sz="12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200" b="1" i="1">
                            <a:effectLst/>
                            <a:latin typeface="Cambria Math" panose="02040503050406030204" pitchFamily="18" charset="0"/>
                            <a:ea typeface="等线" panose="02010600030101010101" pitchFamily="2" charset="-122"/>
                            <a:cs typeface="Times New Roman" panose="02020603050405020304" pitchFamily="18" charset="0"/>
                          </a:rPr>
                          <m:t>𝑿</m:t>
                        </m:r>
                      </m:den>
                    </m:f>
                    <m:r>
                      <a:rPr lang="zh-CN" altLang="en-US" sz="1200" b="1" i="1" smtClean="0">
                        <a:effectLst/>
                        <a:latin typeface="Cambria Math" panose="02040503050406030204" pitchFamily="18" charset="0"/>
                        <a:ea typeface="等线" panose="02010600030101010101" pitchFamily="2" charset="-122"/>
                        <a:cs typeface="Times New Roman" panose="02020603050405020304" pitchFamily="18" charset="0"/>
                      </a:rPr>
                      <m:t>可以</m:t>
                    </m:r>
                  </m:oMath>
                </a14:m>
                <a:r>
                  <a:rPr lang="zh-CN" altLang="en-US" dirty="0"/>
                  <a:t>是一个</a:t>
                </a:r>
                <a:r>
                  <a:rPr lang="en-US" altLang="zh-CN" dirty="0"/>
                  <a:t>4</a:t>
                </a:r>
                <a:r>
                  <a:rPr lang="zh-CN" altLang="en-US" dirty="0"/>
                  <a:t>维张量，求了</a:t>
                </a:r>
                <a:r>
                  <a:rPr lang="en-US" altLang="zh-CN" dirty="0"/>
                  <a:t>trace</a:t>
                </a:r>
                <a:r>
                  <a:rPr lang="zh-CN" altLang="en-US" dirty="0"/>
                  <a:t>后，就是把</a:t>
                </a:r>
                <a:r>
                  <a:rPr lang="en-US" altLang="zh-CN" dirty="0"/>
                  <a:t>[1,1,*,*]+[2,2,*,*]+[3,3,*,*]</a:t>
                </a:r>
                <a:r>
                  <a:rPr lang="zh-CN" altLang="en-US" dirty="0"/>
                  <a:t>矩阵合并</a:t>
                </a:r>
                <a:r>
                  <a:rPr lang="en-US" altLang="zh-CN" dirty="0"/>
                  <a:t>.</a:t>
                </a:r>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代替前面</a:t>
            </a:r>
            <a:r>
              <a:rPr lang="en-US" altLang="zh-CN" dirty="0"/>
              <a:t>3</a:t>
            </a:r>
            <a:r>
              <a:rPr lang="zh-CN" altLang="en-US" dirty="0"/>
              <a:t>页隐藏的</a:t>
            </a:r>
            <a:r>
              <a:rPr lang="en-US" altLang="zh-CN"/>
              <a:t>ppt</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代替前面</a:t>
            </a:r>
            <a:r>
              <a:rPr lang="en-US" altLang="zh-CN" dirty="0"/>
              <a:t>3</a:t>
            </a:r>
            <a:r>
              <a:rPr lang="zh-CN" altLang="en-US" dirty="0"/>
              <a:t>页隐藏的</a:t>
            </a:r>
            <a:r>
              <a:rPr lang="en-US" altLang="zh-CN"/>
              <a:t>ppt</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举例，一元函数，第一层是判断变量是否大于某个数值</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en-US" dirty="0"/>
              <a:t>向量包括常数维度</a:t>
            </a:r>
            <a:r>
              <a:rPr lang="en-US" altLang="zh-CN" dirty="0"/>
              <a:t>+1,</a:t>
            </a:r>
            <a:endParaRPr lang="en-US" altLang="zh-CN" dirty="0"/>
          </a:p>
          <a:p>
            <a:r>
              <a:rPr lang="en-US" altLang="zh-CN" dirty="0"/>
              <a:t>W</a:t>
            </a:r>
            <a:r>
              <a:rPr lang="zh-CN" altLang="en-US" dirty="0"/>
              <a:t>矩阵包括</a:t>
            </a:r>
            <a:r>
              <a:rPr lang="en-US" altLang="zh-CN" dirty="0"/>
              <a:t>w_0,*</a:t>
            </a:r>
            <a:endParaRPr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mn-ea"/>
                <a:cs typeface="Times New Roman" panose="02020603050405020304" pitchFamily="18" charset="0"/>
              </a:rPr>
              <a:t>在这种方法中，机器翻译等任务的复杂计算系统可以由几个可训练的子系统组成，设计者只需对整个系统的结构有一个模糊的概念</a:t>
            </a:r>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defTabSz="915670">
                  <a:defRPr/>
                </a:pPr>
                <a:r>
                  <a:rPr kumimoji="1" lang="zh-CN" altLang="en-US" kern="0" dirty="0">
                    <a:solidFill>
                      <a:srgbClr val="000000"/>
                    </a:solidFill>
                    <a:latin typeface="Georgia" panose="02040502050405020303" pitchFamily="18" charset="0"/>
                  </a:rPr>
                  <a:t>备注：一般来说，</a:t>
                </a:r>
                <a:r>
                  <a:rPr lang="en-US" altLang="zh-CN"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kern="0" dirty="0">
                    <a:solidFill>
                      <a:srgbClr val="000000"/>
                    </a:solidFill>
                    <a:latin typeface="Georgia" panose="02040502050405020303" pitchFamily="18" charset="0"/>
                  </a:rPr>
                  <a:t>次泰勒多项式是非多项式函数</a:t>
                </a:r>
                <a:r>
                  <a:rPr kumimoji="1" lang="zh-CN" altLang="en-US" dirty="0">
                    <a:solidFill>
                      <a:srgbClr val="000000"/>
                    </a:solidFill>
                    <a:latin typeface="Georgia" panose="02040502050405020303" pitchFamily="18" charset="0"/>
                  </a:rPr>
                  <a:t>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0</m:t>
                        </m:r>
                      </m:sub>
                    </m:sSub>
                  </m:oMath>
                </a14:m>
                <a:r>
                  <a:rPr kumimoji="1" lang="zh-CN" altLang="en-US" dirty="0">
                    <a:solidFill>
                      <a:srgbClr val="000000"/>
                    </a:solidFill>
                    <a:latin typeface="Georgia" panose="02040502050405020303" pitchFamily="18" charset="0"/>
                  </a:rPr>
                  <a:t>附近与</a:t>
                </a:r>
                <a14:m>
                  <m:oMath xmlns:m="http://schemas.openxmlformats.org/officeDocument/2006/math">
                    <m:r>
                      <a:rPr lang="en-US" altLang="zh-CN" i="1">
                        <a:latin typeface="Cambria Math" panose="02040503050406030204" pitchFamily="18" charset="0"/>
                      </a:rPr>
                      <m:t>𝑓</m:t>
                    </m:r>
                  </m:oMath>
                </a14:m>
                <a:r>
                  <a:rPr kumimoji="1" lang="zh-CN" altLang="en-US" kern="0" dirty="0">
                    <a:solidFill>
                      <a:srgbClr val="000000"/>
                    </a:solidFill>
                    <a:latin typeface="Georgia" panose="02040502050405020303" pitchFamily="18" charset="0"/>
                  </a:rPr>
                  <a:t>的近似值。</a:t>
                </a:r>
                <a:endParaRPr kumimoji="1" lang="en-US" altLang="zh-CN" dirty="0">
                  <a:latin typeface="Georgia" panose="02040502050405020303" pitchFamily="18" charset="0"/>
                </a:endParaRPr>
              </a:p>
              <a:p>
                <a:pPr defTabSz="915670">
                  <a:defRPr/>
                </a:pPr>
                <a:endParaRPr kumimoji="1" lang="en-US" altLang="zh-CN" kern="0" dirty="0">
                  <a:solidFill>
                    <a:srgbClr val="000000"/>
                  </a:solidFill>
                  <a:latin typeface="Georgia" panose="02040502050405020303" pitchFamily="18" charset="0"/>
                </a:endParaRPr>
              </a:p>
              <a:p>
                <a:pPr defTabSz="915670">
                  <a:defRPr/>
                </a:pPr>
                <a:r>
                  <a:rPr kumimoji="1" lang="zh-CN" altLang="en-US" kern="0" dirty="0">
                    <a:solidFill>
                      <a:srgbClr val="000000"/>
                    </a:solidFill>
                    <a:latin typeface="Georgia" panose="02040502050405020303" pitchFamily="18" charset="0"/>
                  </a:rPr>
                  <a:t>然而，</a:t>
                </a:r>
                <a:r>
                  <a:rPr lang="en-US" altLang="zh-CN"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kern="0" dirty="0">
                    <a:solidFill>
                      <a:srgbClr val="000000"/>
                    </a:solidFill>
                    <a:latin typeface="Georgia" panose="02040502050405020303" pitchFamily="18" charset="0"/>
                  </a:rPr>
                  <a:t>次泰勒多项式用</a:t>
                </a:r>
                <a14:m>
                  <m:oMath xmlns:m="http://schemas.openxmlformats.org/officeDocument/2006/math">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𝑛</m:t>
                    </m:r>
                  </m:oMath>
                </a14:m>
                <a:r>
                  <a:rPr kumimoji="1" lang="zh-CN" altLang="en-US" kern="0" dirty="0">
                    <a:solidFill>
                      <a:srgbClr val="000000"/>
                    </a:solidFill>
                    <a:latin typeface="Georgia" panose="02040502050405020303" pitchFamily="18" charset="0"/>
                  </a:rPr>
                  <a:t>次多项式表示</a:t>
                </a:r>
                <a14:m>
                  <m:oMath xmlns:m="http://schemas.openxmlformats.org/officeDocument/2006/math">
                    <m:r>
                      <a:rPr lang="en-US" altLang="zh-CN" i="1">
                        <a:latin typeface="Cambria Math" panose="02040503050406030204" pitchFamily="18" charset="0"/>
                      </a:rPr>
                      <m:t>𝑓</m:t>
                    </m:r>
                  </m:oMath>
                </a14:m>
                <a:r>
                  <a:rPr kumimoji="1" lang="zh-CN" altLang="en-US" kern="0" dirty="0">
                    <a:solidFill>
                      <a:srgbClr val="000000"/>
                    </a:solidFill>
                    <a:latin typeface="Georgia" panose="02040502050405020303" pitchFamily="18" charset="0"/>
                  </a:rPr>
                  <a:t>已经足够精确了，因为导数</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m:t>
                        </m:r>
                      </m:sup>
                    </m:sSup>
                    <m:r>
                      <a:rPr lang="en-US" altLang="zh-CN">
                        <a:latin typeface="Cambria Math" panose="02040503050406030204" pitchFamily="18" charset="0"/>
                      </a:rPr>
                      <m:t>,</m:t>
                    </m:r>
                    <m:r>
                      <a:rPr lang="en-US" altLang="zh-CN" i="1">
                        <a:latin typeface="Cambria Math" panose="02040503050406030204" pitchFamily="18" charset="0"/>
                      </a:rPr>
                      <m:t>𝑖</m:t>
                    </m:r>
                    <m:r>
                      <a:rPr lang="en-US" altLang="zh-CN">
                        <a:latin typeface="Cambria Math" panose="02040503050406030204" pitchFamily="18" charset="0"/>
                      </a:rPr>
                      <m:t>&gt;</m:t>
                    </m:r>
                    <m:r>
                      <a:rPr lang="en-US" altLang="zh-CN" i="1">
                        <a:latin typeface="Cambria Math" panose="02040503050406030204" pitchFamily="18" charset="0"/>
                      </a:rPr>
                      <m:t>𝑘</m:t>
                    </m:r>
                  </m:oMath>
                </a14:m>
                <a:r>
                  <a:rPr kumimoji="1" lang="zh-CN" altLang="en-US" kern="0" dirty="0">
                    <a:solidFill>
                      <a:srgbClr val="000000"/>
                    </a:solidFill>
                    <a:latin typeface="Georgia" panose="02040502050405020303" pitchFamily="18" charset="0"/>
                  </a:rPr>
                  <a:t>可能为</a:t>
                </a:r>
                <a:r>
                  <a:rPr kumimoji="1" lang="en-US" altLang="zh-CN" dirty="0">
                    <a:solidFill>
                      <a:srgbClr val="000000"/>
                    </a:solidFill>
                    <a:latin typeface="Georgia" panose="02040502050405020303" pitchFamily="18" charset="0"/>
                    <a:cs typeface="Arial" panose="020B0604020202020204" pitchFamily="34" charset="0"/>
                  </a:rPr>
                  <a:t>0</a:t>
                </a:r>
                <a:r>
                  <a:rPr kumimoji="1" lang="zh-CN" altLang="en-US" kern="0" dirty="0">
                    <a:solidFill>
                      <a:srgbClr val="000000"/>
                    </a:solidFill>
                    <a:latin typeface="Georgia" panose="02040502050405020303" pitchFamily="18" charset="0"/>
                  </a:rPr>
                  <a:t>。</a:t>
                </a:r>
                <a:endParaRPr kumimoji="1" lang="zh-CN" altLang="en-US" kern="0" dirty="0">
                  <a:solidFill>
                    <a:srgbClr val="000000"/>
                  </a:solidFill>
                  <a:latin typeface="Georgia" panose="02040502050405020303" pitchFamily="18" charset="0"/>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数学分析书，</a:t>
            </a:r>
            <a:r>
              <a:rPr lang="en-US" altLang="zh-CN" dirty="0"/>
              <a:t>P112</a:t>
            </a:r>
            <a:r>
              <a:rPr lang="zh-CN" altLang="en-US" dirty="0"/>
              <a:t>页</a:t>
            </a:r>
            <a:endParaRPr lang="zh-CN" altLang="en-US" dirty="0"/>
          </a:p>
        </p:txBody>
      </p:sp>
      <p:sp>
        <p:nvSpPr>
          <p:cNvPr id="4" name="灯片编号占位符 3"/>
          <p:cNvSpPr>
            <a:spLocks noGrp="1"/>
          </p:cNvSpPr>
          <p:nvPr>
            <p:ph type="sldNum" sz="quarter" idx="5"/>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主要在工程优化，信号处理。</a:t>
            </a:r>
            <a:endParaRPr lang="en-US" altLang="zh-CN" dirty="0"/>
          </a:p>
          <a:p>
            <a:r>
              <a:rPr lang="zh-CN" altLang="en-US" dirty="0"/>
              <a:t>对称矩阵经常出现在优化，</a:t>
            </a:r>
            <a:r>
              <a:rPr lang="en-US" altLang="zh-CN" dirty="0"/>
              <a:t>A</a:t>
            </a:r>
            <a:r>
              <a:rPr lang="zh-CN" altLang="en-US" dirty="0"/>
              <a:t>通常是</a:t>
            </a:r>
            <a:r>
              <a:rPr lang="en-US" altLang="zh-CN" dirty="0"/>
              <a:t>Hessian matrix</a:t>
            </a:r>
            <a:r>
              <a:rPr lang="zh-CN" altLang="en-US" dirty="0"/>
              <a:t>，二阶导数矩阵，凸优化有关。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2C95D62-6D00-4C72-8CB0-58A18FE4A31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defTabSz="915670">
                  <a:defRPr/>
                </a:pPr>
                <a:r>
                  <a:rPr kumimoji="1" lang="zh-CN" altLang="en-US" dirty="0"/>
                  <a:t>注意到</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i="1">
                        <a:latin typeface="Cambria Math" panose="02040503050406030204" pitchFamily="18" charset="0"/>
                        <a:ea typeface="等线" panose="02010600030101010101" pitchFamily="2" charset="-122"/>
                        <a:cs typeface="Times New Roman" panose="02020603050405020304" pitchFamily="18" charset="0"/>
                      </a:rPr>
                      <m:t>𝑓</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2</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𝜹</m:t>
                    </m:r>
                  </m:oMath>
                </a14:m>
                <a:r>
                  <a:rPr kumimoji="1" lang="zh-CN" altLang="en-US" dirty="0"/>
                  <a:t>只包含线性项，即一阶多项式。</a:t>
                </a:r>
                <a:endParaRPr kumimoji="1" lang="en-US" altLang="zh-CN" dirty="0"/>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sz="1400" dirty="0">
                    <a:latin typeface="黑体" panose="02010609060101010101" pitchFamily="2" charset="-122"/>
                    <a:ea typeface="黑体" panose="02010609060101010101" pitchFamily="2" charset="-122"/>
                  </a:rPr>
                  <a:t>备注：</a:t>
                </a:r>
                <a:br>
                  <a:rPr lang="zh-CN" altLang="en-US" sz="1400" dirty="0">
                    <a:latin typeface="黑体" panose="02010609060101010101" pitchFamily="2" charset="-122"/>
                    <a:ea typeface="黑体" panose="02010609060101010101" pitchFamily="2" charset="-122"/>
                  </a:rPr>
                </a:br>
                <a:r>
                  <a:rPr lang="zh-CN" altLang="en-US" sz="1400" dirty="0">
                    <a:latin typeface="黑体" panose="02010609060101010101" pitchFamily="2" charset="-122"/>
                    <a:ea typeface="黑体" panose="02010609060101010101" pitchFamily="2" charset="-122"/>
                  </a:rPr>
                  <a:t>泰勒级数是幂级数的特例，幂级数表达式为：</a:t>
                </a:r>
                <a:endParaRPr lang="en-US" altLang="zh-CN" sz="1400" dirty="0">
                  <a:latin typeface="黑体" panose="02010609060101010101" pitchFamily="2" charset="-122"/>
                  <a:ea typeface="黑体" panose="02010609060101010101" pitchFamily="2" charset="-122"/>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𝑓</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𝑘</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𝑐</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a:latin typeface="Cambria Math" panose="02040503050406030204" pitchFamily="18" charset="0"/>
                              <a:ea typeface="等线" panose="02010600030101010101" pitchFamily="2" charset="-122"/>
                              <a:cs typeface="Times New Roman" panose="02020603050405020304" pitchFamily="18" charset="0"/>
                            </a:rPr>
                            <m:t>𝑘</m:t>
                          </m:r>
                        </m:sup>
                      </m:sSup>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r>
                  <a:rPr lang="zh-CN" altLang="en-US" sz="1400" dirty="0">
                    <a:latin typeface="黑体" panose="02010609060101010101" pitchFamily="2" charset="-122"/>
                    <a:ea typeface="黑体" panose="02010609060101010101" pitchFamily="2" charset="-122"/>
                  </a:rPr>
                  <a:t>其中</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400" i="1">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en-US" sz="1400" dirty="0">
                    <a:latin typeface="黑体" panose="02010609060101010101" pitchFamily="2" charset="-122"/>
                    <a:ea typeface="黑体" panose="02010609060101010101" pitchFamily="2" charset="-122"/>
                  </a:rPr>
                  <a:t>为系数，</a:t>
                </a:r>
                <a:r>
                  <a:rPr lang="en-US" altLang="zh-CN" sz="1400" dirty="0">
                    <a:latin typeface="黑体" panose="02010609060101010101" pitchFamily="2" charset="-122"/>
                    <a:ea typeface="黑体" panose="02010609060101010101" pitchFamily="2" charset="-122"/>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ea typeface="等线" panose="02010600030101010101" pitchFamily="2" charset="-122"/>
                        <a:cs typeface="Times New Roman" panose="02020603050405020304" pitchFamily="18" charset="0"/>
                      </a:rPr>
                      <m:t>𝑐</m:t>
                    </m:r>
                  </m:oMath>
                </a14:m>
                <a:r>
                  <a:rPr lang="zh-CN" altLang="en-US" sz="1400" dirty="0">
                    <a:latin typeface="黑体" panose="02010609060101010101" pitchFamily="2" charset="-122"/>
                    <a:ea typeface="黑体" panose="02010609060101010101" pitchFamily="2" charset="-122"/>
                  </a:rPr>
                  <a:t>为常数。定义中的式子是它的特殊形式。</a:t>
                </a:r>
                <a:endParaRPr lang="zh-CN" altLang="en-US" sz="1400" dirty="0">
                  <a:latin typeface="黑体" panose="02010609060101010101" pitchFamily="2" charset="-122"/>
                  <a:ea typeface="黑体" panose="02010609060101010101" pitchFamily="2" charset="-122"/>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5670">
              <a:defRPr/>
            </a:pPr>
            <a:r>
              <a:rPr kumimoji="1" lang="zh-CN" altLang="en-US" dirty="0">
                <a:latin typeface="Georgia" panose="02040502050405020303" pitchFamily="18" charset="0"/>
              </a:rPr>
              <a:t>在这种情况下，我们得到了（</a:t>
            </a:r>
            <a:r>
              <a:rPr kumimoji="1" lang="en-US" altLang="zh-CN" dirty="0">
                <a:latin typeface="Georgia" panose="02040502050405020303" pitchFamily="18" charset="0"/>
              </a:rPr>
              <a:t>61</a:t>
            </a:r>
            <a:r>
              <a:rPr kumimoji="1" lang="zh-CN" altLang="en-US" dirty="0">
                <a:latin typeface="Georgia" panose="02040502050405020303" pitchFamily="18" charset="0"/>
              </a:rPr>
              <a:t>）中多项式的精确泰勒级数展开式，即（</a:t>
            </a:r>
            <a:r>
              <a:rPr kumimoji="1" lang="en-US" altLang="zh-CN" dirty="0">
                <a:latin typeface="Georgia" panose="02040502050405020303" pitchFamily="18" charset="0"/>
              </a:rPr>
              <a:t>80c</a:t>
            </a:r>
            <a:r>
              <a:rPr kumimoji="1" lang="zh-CN" altLang="en-US" dirty="0">
                <a:latin typeface="Georgia" panose="02040502050405020303" pitchFamily="18" charset="0"/>
              </a:rPr>
              <a:t>）中的多项式与（</a:t>
            </a:r>
            <a:r>
              <a:rPr kumimoji="1" lang="en-US" altLang="zh-CN" dirty="0">
                <a:latin typeface="Georgia" panose="02040502050405020303" pitchFamily="18" charset="0"/>
              </a:rPr>
              <a:t>61</a:t>
            </a:r>
            <a:r>
              <a:rPr kumimoji="1" lang="zh-CN" altLang="en-US" dirty="0">
                <a:latin typeface="Georgia" panose="02040502050405020303" pitchFamily="18" charset="0"/>
              </a:rPr>
              <a:t>）中的原多项式相同。在这个特殊的例子中，因为原始函数仅仅是一个三阶多项式，我们在（</a:t>
            </a:r>
            <a:r>
              <a:rPr kumimoji="1" lang="en-US" altLang="zh-CN" dirty="0">
                <a:latin typeface="Georgia" panose="02040502050405020303" pitchFamily="18" charset="0"/>
              </a:rPr>
              <a:t>80c</a:t>
            </a:r>
            <a:r>
              <a:rPr kumimoji="1" lang="zh-CN" altLang="en-US" dirty="0">
                <a:latin typeface="Georgia" panose="02040502050405020303" pitchFamily="18" charset="0"/>
              </a:rPr>
              <a:t>）中通过常数项、一阶、二阶和三阶多项式的线性组合即可表示它。</a:t>
            </a:r>
            <a:endParaRPr kumimoji="1" lang="zh-CN" altLang="en-US" dirty="0">
              <a:latin typeface="Georgia" panose="02040502050405020303"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Score-based generative model , SGM</a:t>
            </a:r>
            <a:endParaRPr lang="en-US" altLang="zh-CN" dirty="0"/>
          </a:p>
          <a:p>
            <a:r>
              <a:rPr lang="en-US" altLang="zh-CN" dirty="0"/>
              <a:t>Denoising Diffusion Probabilistic Model, DDPM</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t>
            </a:r>
            <a:r>
              <a:rPr lang="zh-CN" altLang="en-US" dirty="0"/>
              <a:t>就是布朗运动</a:t>
            </a:r>
            <a:endParaRPr lang="en-US" altLang="zh-CN" dirty="0"/>
          </a:p>
          <a:p>
            <a:r>
              <a:rPr lang="zh-CN" altLang="en-US" dirty="0"/>
              <a:t>下面的是去噪扩散模型的方程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14:m>
                  <m:oMath xmlns:m="http://schemas.openxmlformats.org/officeDocument/2006/math">
                    <m:r>
                      <a:rPr lang="zh-CN" altLang="en-US" sz="1200" b="0" i="1" smtClean="0">
                        <a:latin typeface="Cambria Math" panose="02040503050406030204" pitchFamily="18" charset="0"/>
                      </a:rPr>
                      <m:t>𝛻</m:t>
                    </m:r>
                    <m:r>
                      <a:rPr lang="zh-CN" altLang="en-US" sz="1200" b="0" i="1" smtClean="0">
                        <a:latin typeface="Cambria Math" panose="02040503050406030204" pitchFamily="18" charset="0"/>
                      </a:rPr>
                      <m:t>一个</m:t>
                    </m:r>
                  </m:oMath>
                </a14:m>
                <a:r>
                  <a:rPr lang="zh-CN" altLang="en-US"/>
                  <a:t>表示梯度</a:t>
                </a:r>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6" t="-12" r="6" b="10"/>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5DE6574-9F1F-4C27-A420-92E929B1085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不同路径的结果不同</a:t>
            </a:r>
            <a:endParaRPr lang="zh-CN" altLang="en-US" dirty="0"/>
          </a:p>
        </p:txBody>
      </p:sp>
      <p:sp>
        <p:nvSpPr>
          <p:cNvPr id="4" name="灯片编号占位符 3"/>
          <p:cNvSpPr>
            <a:spLocks noGrp="1"/>
          </p:cNvSpPr>
          <p:nvPr>
            <p:ph type="sldNum" sz="quarter" idx="5"/>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改变量可以用微分近似</a:t>
            </a:r>
            <a:endParaRPr lang="zh-CN" altLang="en-US" dirty="0"/>
          </a:p>
        </p:txBody>
      </p:sp>
      <p:sp>
        <p:nvSpPr>
          <p:cNvPr id="4" name="灯片编号占位符 3"/>
          <p:cNvSpPr>
            <a:spLocks noGrp="1"/>
          </p:cNvSpPr>
          <p:nvPr>
            <p:ph type="sldNum" sz="quarter" idx="5"/>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改变量可以用微分近似</a:t>
            </a:r>
            <a:endParaRPr lang="en-US" altLang="zh-CN" dirty="0"/>
          </a:p>
          <a:p>
            <a:r>
              <a:rPr lang="zh-CN" altLang="en-US" dirty="0"/>
              <a:t>导数侧重某一个方向，可微关注所有方向</a:t>
            </a:r>
            <a:endParaRPr lang="zh-CN" altLang="en-US" dirty="0"/>
          </a:p>
        </p:txBody>
      </p:sp>
      <p:sp>
        <p:nvSpPr>
          <p:cNvPr id="4" name="灯片编号占位符 3"/>
          <p:cNvSpPr>
            <a:spLocks noGrp="1"/>
          </p:cNvSpPr>
          <p:nvPr>
            <p:ph type="sldNum" sz="quarter" idx="5"/>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数学上为严格起见，会从定义考虑一些特殊情况，实际用的时候用不到。</a:t>
            </a:r>
            <a:endParaRPr lang="zh-CN" altLang="en-US" dirty="0"/>
          </a:p>
          <a:p>
            <a:r>
              <a:rPr lang="zh-CN" altLang="en-US" dirty="0"/>
              <a:t>可微的要求更强。</a:t>
            </a:r>
            <a:endParaRPr lang="zh-CN" altLang="en-US" dirty="0"/>
          </a:p>
        </p:txBody>
      </p:sp>
      <p:sp>
        <p:nvSpPr>
          <p:cNvPr id="4" name="灯片编号占位符 3"/>
          <p:cNvSpPr>
            <a:spLocks noGrp="1"/>
          </p:cNvSpPr>
          <p:nvPr>
            <p:ph type="sldNum" sz="quarter" idx="10"/>
          </p:nvPr>
        </p:nvSpPr>
        <p:spPr/>
        <p:txBody>
          <a:bodyPr/>
          <a:lstStyle/>
          <a:p>
            <a:pPr>
              <a:defRPr/>
            </a:pPr>
            <a:fld id="{DA9287C5-18DF-48B5-9D4E-77684C02DECC}"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7187" name="Rectangle 19"/>
          <p:cNvSpPr>
            <a:spLocks noGrp="1" noChangeArrowheads="1"/>
          </p:cNvSpPr>
          <p:nvPr>
            <p:ph type="ctrTitle"/>
          </p:nvPr>
        </p:nvSpPr>
        <p:spPr>
          <a:xfrm>
            <a:off x="1858473" y="2996952"/>
            <a:ext cx="6019800" cy="1656184"/>
          </a:xfrm>
        </p:spPr>
        <p:txBody>
          <a:bodyPr/>
          <a:lstStyle>
            <a:lvl1pPr algn="ctr">
              <a:defRPr sz="3800">
                <a:solidFill>
                  <a:schemeClr val="tx1"/>
                </a:solidFill>
                <a:latin typeface="+mj-ea"/>
                <a:ea typeface="+mj-ea"/>
              </a:defRPr>
            </a:lvl1pPr>
          </a:lstStyle>
          <a:p>
            <a:r>
              <a:rPr lang="zh-CN" altLang="en-US" dirty="0"/>
              <a:t>单击此处编辑母版标题样式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14313" y="115888"/>
            <a:ext cx="8572500" cy="64563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4414" y="115888"/>
            <a:ext cx="7358114" cy="11287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340768"/>
            <a:ext cx="8229600" cy="532859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412875"/>
            <a:ext cx="4038600" cy="475297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4648200" y="1412875"/>
            <a:ext cx="4038600" cy="23002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内容占位符 4"/>
          <p:cNvSpPr>
            <a:spLocks noGrp="1"/>
          </p:cNvSpPr>
          <p:nvPr>
            <p:ph sz="quarter" idx="3"/>
          </p:nvPr>
        </p:nvSpPr>
        <p:spPr>
          <a:xfrm>
            <a:off x="4648200" y="3865563"/>
            <a:ext cx="4038600" cy="2300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412875"/>
            <a:ext cx="8229600" cy="4752975"/>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95288" y="115888"/>
            <a:ext cx="8229600" cy="1128712"/>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412875"/>
            <a:ext cx="4038600" cy="2300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412875"/>
            <a:ext cx="4038600" cy="2300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865563"/>
            <a:ext cx="4038600" cy="2300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865563"/>
            <a:ext cx="4038600" cy="2300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15888"/>
            <a:ext cx="8229600" cy="1128712"/>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412875"/>
            <a:ext cx="4038600" cy="4752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412875"/>
            <a:ext cx="4038600" cy="4752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85875" y="115888"/>
            <a:ext cx="7215188" cy="1128712"/>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1431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6763" y="1412875"/>
            <a:ext cx="4210050" cy="515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3" name="Rectangle 14"/>
          <p:cNvSpPr>
            <a:spLocks noGrp="1" noChangeArrowheads="1"/>
          </p:cNvSpPr>
          <p:nvPr>
            <p:ph type="title"/>
          </p:nvPr>
        </p:nvSpPr>
        <p:spPr bwMode="auto">
          <a:xfrm>
            <a:off x="1023938" y="284163"/>
            <a:ext cx="7215187" cy="76835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15"/>
          <p:cNvSpPr>
            <a:spLocks noGrp="1" noChangeArrowheads="1"/>
          </p:cNvSpPr>
          <p:nvPr>
            <p:ph type="body" idx="1"/>
          </p:nvPr>
        </p:nvSpPr>
        <p:spPr bwMode="auto">
          <a:xfrm>
            <a:off x="220663" y="1539875"/>
            <a:ext cx="85725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Text Box 5"/>
          <p:cNvSpPr txBox="1">
            <a:spLocks noChangeArrowheads="1"/>
          </p:cNvSpPr>
          <p:nvPr/>
        </p:nvSpPr>
        <p:spPr bwMode="auto">
          <a:xfrm>
            <a:off x="8532813" y="6546850"/>
            <a:ext cx="762000" cy="338138"/>
          </a:xfrm>
          <a:prstGeom prst="rect">
            <a:avLst/>
          </a:prstGeom>
          <a:noFill/>
          <a:ln>
            <a:noFill/>
          </a:ln>
        </p:spPr>
        <p:txBody>
          <a:bodyPr>
            <a:spAutoFit/>
          </a:bodyPr>
          <a:lstStyle>
            <a:lvl1pPr>
              <a:defRPr sz="3200" b="1">
                <a:solidFill>
                  <a:schemeClr val="tx1"/>
                </a:solidFill>
                <a:latin typeface="Times New Roman" panose="02020603050405020304" pitchFamily="18" charset="0"/>
                <a:ea typeface="宋体" panose="02010600030101010101" pitchFamily="2" charset="-122"/>
              </a:defRPr>
            </a:lvl1pPr>
            <a:lvl2pPr marL="742950" indent="-285750">
              <a:defRPr sz="3200" b="1">
                <a:solidFill>
                  <a:schemeClr val="tx1"/>
                </a:solidFill>
                <a:latin typeface="Times New Roman" panose="02020603050405020304" pitchFamily="18" charset="0"/>
                <a:ea typeface="宋体" panose="02010600030101010101" pitchFamily="2" charset="-122"/>
              </a:defRPr>
            </a:lvl2pPr>
            <a:lvl3pPr marL="1143000" indent="-228600">
              <a:defRPr sz="3200" b="1">
                <a:solidFill>
                  <a:schemeClr val="tx1"/>
                </a:solidFill>
                <a:latin typeface="Times New Roman" panose="02020603050405020304" pitchFamily="18" charset="0"/>
                <a:ea typeface="宋体" panose="02010600030101010101" pitchFamily="2" charset="-122"/>
              </a:defRPr>
            </a:lvl3pPr>
            <a:lvl4pPr marL="1600200" indent="-228600">
              <a:defRPr sz="3200" b="1">
                <a:solidFill>
                  <a:schemeClr val="tx1"/>
                </a:solidFill>
                <a:latin typeface="Times New Roman" panose="02020603050405020304" pitchFamily="18" charset="0"/>
                <a:ea typeface="宋体" panose="02010600030101010101" pitchFamily="2" charset="-122"/>
              </a:defRPr>
            </a:lvl4pPr>
            <a:lvl5pPr marL="2057400" indent="-228600">
              <a:defRPr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Times New Roman" panose="02020603050405020304" pitchFamily="18" charset="0"/>
                <a:ea typeface="宋体" panose="02010600030101010101" pitchFamily="2" charset="-122"/>
              </a:defRPr>
            </a:lvl9pPr>
          </a:lstStyle>
          <a:p>
            <a:pPr algn="ctr" eaLnBrk="1" hangingPunct="1">
              <a:defRPr/>
            </a:pPr>
            <a:fld id="{519FEAF4-E7F3-47F3-9FA8-92F000B03308}" type="slidenum">
              <a:rPr lang="en-US" altLang="zh-CN" sz="1600" b="0" smtClean="0">
                <a:solidFill>
                  <a:schemeClr val="bg2"/>
                </a:solidFill>
                <a:latin typeface="Arial Black" panose="020B0A04020102020204" pitchFamily="34" charset="0"/>
              </a:rPr>
            </a:fld>
            <a:endParaRPr lang="en-US" altLang="zh-CN" sz="1600" b="0">
              <a:solidFill>
                <a:schemeClr val="bg2"/>
              </a:solidFill>
              <a:latin typeface="Arial Black" panose="020B0A04020102020204" pitchFamily="34" charset="0"/>
            </a:endParaRPr>
          </a:p>
        </p:txBody>
      </p:sp>
      <p:sp>
        <p:nvSpPr>
          <p:cNvPr id="8" name="矩形 7"/>
          <p:cNvSpPr/>
          <p:nvPr/>
        </p:nvSpPr>
        <p:spPr>
          <a:xfrm>
            <a:off x="1100193" y="980728"/>
            <a:ext cx="7720279" cy="45719"/>
          </a:xfrm>
          <a:prstGeom prst="rect">
            <a:avLst/>
          </a:prstGeom>
          <a:solidFill>
            <a:srgbClr val="02367B"/>
          </a:solidFill>
          <a:ln>
            <a:solidFill>
              <a:sysClr val="windowText" lastClr="000000">
                <a:lumMod val="95000"/>
                <a:lumOff val="5000"/>
              </a:sys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eaLnBrk="1" fontAlgn="auto" hangingPunct="1">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pic>
        <p:nvPicPr>
          <p:cNvPr id="1036" name="Picture 12" descr="http://upload.univs.cn/2012/1012/1350027363463.jp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18754" y="312900"/>
            <a:ext cx="688480" cy="6906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mj-lt"/>
          <a:ea typeface="黑体" panose="02010609060101010101" pitchFamily="2" charset="-122"/>
          <a:cs typeface="+mj-cs"/>
        </a:defRPr>
      </a:lvl1pPr>
      <a:lvl2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2407B"/>
        </a:buClr>
        <a:buSzPct val="75000"/>
        <a:buFont typeface="Wingdings" panose="05000000000000000000" pitchFamily="2" charset="2"/>
        <a:buChar char="n"/>
        <a:defRPr sz="3200">
          <a:solidFill>
            <a:schemeClr val="tx1"/>
          </a:solidFill>
          <a:latin typeface="+mn-lt"/>
          <a:ea typeface="黑体" panose="02010609060101010101" pitchFamily="2" charset="-122"/>
          <a:cs typeface="+mn-cs"/>
        </a:defRPr>
      </a:lvl1pPr>
      <a:lvl2pPr marL="742950" indent="-285750" algn="l" rtl="0" eaLnBrk="0" fontAlgn="base" hangingPunct="0">
        <a:spcBef>
          <a:spcPct val="20000"/>
        </a:spcBef>
        <a:spcAft>
          <a:spcPct val="0"/>
        </a:spcAft>
        <a:buClr>
          <a:srgbClr val="004D94"/>
        </a:buClr>
        <a:buSzPct val="80000"/>
        <a:buFont typeface="Wingdings" panose="05000000000000000000" pitchFamily="2" charset="2"/>
        <a:buChar char="¨"/>
        <a:defRPr sz="2800">
          <a:solidFill>
            <a:schemeClr val="tx1"/>
          </a:solidFill>
          <a:latin typeface="+mn-lt"/>
          <a:ea typeface="黑体" panose="02010609060101010101" pitchFamily="2"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黑体" panose="0201060906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黑体" panose="02010609060101010101" pitchFamily="2"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黑体" panose="02010609060101010101" pitchFamily="2"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8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image" Target="../media/image117.png"/><Relationship Id="rId3" Type="http://schemas.openxmlformats.org/officeDocument/2006/relationships/tags" Target="../tags/tag2.xml"/><Relationship Id="rId2" Type="http://schemas.openxmlformats.org/officeDocument/2006/relationships/image" Target="../media/image116.png"/><Relationship Id="rId1"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9212" y="1774015"/>
            <a:ext cx="8424936" cy="2232248"/>
          </a:xfrm>
        </p:spPr>
        <p:txBody>
          <a:bodyPr/>
          <a:lstStyle/>
          <a:p>
            <a:pPr algn="ctr"/>
            <a:r>
              <a:rPr lang="zh-CN" altLang="en-US" sz="3600" dirty="0">
                <a:sym typeface="+mn-ea"/>
              </a:rPr>
              <a:t>人工智能的数学基础</a:t>
            </a:r>
            <a:br>
              <a:rPr lang="zh-CN" altLang="en-US" sz="3600" dirty="0">
                <a:sym typeface="+mn-ea"/>
              </a:rPr>
            </a:br>
            <a:r>
              <a:rPr lang="zh-CN" altLang="en-US" sz="3600" dirty="0">
                <a:sym typeface="+mn-ea"/>
              </a:rPr>
              <a:t>向量微积分</a:t>
            </a:r>
            <a:endParaRPr kumimoji="1" lang="zh-CN" altLang="en-US" sz="3600" dirty="0">
              <a:latin typeface="+mj-lt"/>
              <a:sym typeface="+mn-ea"/>
            </a:endParaRPr>
          </a:p>
        </p:txBody>
      </p:sp>
      <p:sp>
        <p:nvSpPr>
          <p:cNvPr id="3" name="副标题 2"/>
          <p:cNvSpPr>
            <a:spLocks noGrp="1"/>
          </p:cNvSpPr>
          <p:nvPr>
            <p:ph type="subTitle" idx="1"/>
            <p:custDataLst>
              <p:tags r:id="rId1"/>
            </p:custDataLst>
          </p:nvPr>
        </p:nvSpPr>
        <p:spPr>
          <a:xfrm>
            <a:off x="285750" y="3644900"/>
            <a:ext cx="8572500" cy="2720340"/>
          </a:xfrm>
        </p:spPr>
        <p:txBody>
          <a:bodyPr/>
          <a:lstStyle/>
          <a:p>
            <a:pPr marL="0" indent="0" algn="ctr">
              <a:buNone/>
            </a:pPr>
            <a:r>
              <a:rPr lang="zh-CN" altLang="en-US" dirty="0"/>
              <a:t>王子贺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Tm="3083"/>
    </mc:Choice>
    <mc:Fallback>
      <p:transition advTm="30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单变量函数的微分</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buFont typeface="Wingdings" panose="05000000000000000000" pitchFamily="2" charset="2"/>
                  <a:buChar char="p"/>
                </a:pPr>
                <a:endParaRPr lang="en-US" altLang="zh-CN" sz="1800" i="1" dirty="0">
                  <a:effectLst/>
                  <a:latin typeface="Cambria Math" panose="02040503050406030204" pitchFamily="18" charset="0"/>
                  <a:ea typeface="Cambria Math" panose="02040503050406030204" pitchFamily="18" charset="0"/>
                  <a:cs typeface="Times New Roman" panose="02020603050405020304" pitchFamily="18" charset="0"/>
                </a:endParaRPr>
              </a:p>
              <a:p>
                <a:pPr>
                  <a:buFont typeface="Wingdings" panose="05000000000000000000" pitchFamily="2" charset="2"/>
                  <a:buChar char="p"/>
                </a:pPr>
                <a14:m>
                  <m:oMath xmlns:m="http://schemas.openxmlformats.org/officeDocument/2006/math">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i="1">
                            <a:latin typeface="Cambria Math" panose="02040503050406030204" pitchFamily="18" charset="0"/>
                          </a:rPr>
                          <m:t>𝑓</m:t>
                        </m:r>
                      </m:num>
                      <m:den>
                        <m:r>
                          <m:rPr>
                            <m:nor/>
                          </m:rPr>
                          <a:rPr lang="en-US" altLang="zh-CN" sz="2400">
                            <a:latin typeface="Cambria Math" panose="02040503050406030204" pitchFamily="18" charset="0"/>
                          </a:rPr>
                          <m:t> </m:t>
                        </m:r>
                        <m:r>
                          <m:rPr>
                            <m:sty m:val="p"/>
                          </m:rPr>
                          <a:rPr lang="en-US" altLang="zh-CN" sz="2400">
                            <a:latin typeface="Cambria Math" panose="02040503050406030204" pitchFamily="18" charset="0"/>
                          </a:rPr>
                          <m:t>d</m:t>
                        </m:r>
                        <m:r>
                          <a:rPr lang="en-US" altLang="zh-CN" sz="2400" i="1">
                            <a:latin typeface="Cambria Math" panose="02040503050406030204" pitchFamily="18" charset="0"/>
                          </a:rPr>
                          <m:t>𝑥</m:t>
                        </m:r>
                      </m:den>
                    </m:f>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lim</m:t>
                        </m:r>
                      </m:e>
                      <m:sub>
                        <m:r>
                          <a:rPr lang="en-US" altLang="zh-CN" sz="2400" i="1">
                            <a:latin typeface="Cambria Math" panose="02040503050406030204" pitchFamily="18" charset="0"/>
                          </a:rPr>
                          <m:t>ℎ</m:t>
                        </m:r>
                        <m:r>
                          <a:rPr lang="en-US" altLang="zh-CN" sz="2400">
                            <a:latin typeface="Cambria Math" panose="02040503050406030204" pitchFamily="18" charset="0"/>
                          </a:rPr>
                          <m:t>→</m:t>
                        </m:r>
                        <m:r>
                          <a:rPr lang="en-US" altLang="zh-CN" sz="2400">
                            <a:latin typeface="Cambria Math" panose="02040503050406030204" pitchFamily="18" charset="0"/>
                          </a:rPr>
                          <m:t>0</m:t>
                        </m:r>
                      </m:sub>
                    </m:sSub>
                    <m:r>
                      <a:rPr lang="en-US" altLang="zh-CN" sz="2400">
                        <a:latin typeface="Cambria Math" panose="02040503050406030204" pitchFamily="18" charset="0"/>
                      </a:rPr>
                      <m:t> </m:t>
                    </m:r>
                    <m:f>
                      <m:fPr>
                        <m:ctrlPr>
                          <a:rPr lang="zh-CN" altLang="zh-CN" sz="2400" i="1">
                            <a:latin typeface="Cambria Math" panose="02040503050406030204" pitchFamily="18" charset="0"/>
                          </a:rPr>
                        </m:ctrlPr>
                      </m:fPr>
                      <m:num>
                        <m:r>
                          <a:rPr lang="en-US" altLang="zh-CN" sz="2400" i="1" smtClean="0">
                            <a:solidFill>
                              <a:srgbClr val="2636FA"/>
                            </a:solidFill>
                            <a:latin typeface="Cambria Math" panose="02040503050406030204" pitchFamily="18" charset="0"/>
                          </a:rPr>
                          <m:t>𝑓</m:t>
                        </m:r>
                        <m:r>
                          <a:rPr lang="en-US" altLang="zh-CN" sz="2400">
                            <a:solidFill>
                              <a:srgbClr val="2636FA"/>
                            </a:solidFill>
                            <a:latin typeface="Cambria Math" panose="02040503050406030204" pitchFamily="18" charset="0"/>
                          </a:rPr>
                          <m:t>(</m:t>
                        </m:r>
                        <m:r>
                          <a:rPr lang="en-US" altLang="zh-CN" sz="2400" i="1">
                            <a:solidFill>
                              <a:srgbClr val="2636FA"/>
                            </a:solidFill>
                            <a:latin typeface="Cambria Math" panose="02040503050406030204" pitchFamily="18" charset="0"/>
                          </a:rPr>
                          <m:t>𝑥</m:t>
                        </m:r>
                        <m:r>
                          <a:rPr lang="en-US" altLang="zh-CN" sz="2400">
                            <a:solidFill>
                              <a:srgbClr val="2636FA"/>
                            </a:solidFill>
                            <a:latin typeface="Cambria Math" panose="02040503050406030204" pitchFamily="18" charset="0"/>
                          </a:rPr>
                          <m:t>+</m:t>
                        </m:r>
                        <m:r>
                          <a:rPr lang="en-US" altLang="zh-CN" sz="2400" i="1">
                            <a:solidFill>
                              <a:srgbClr val="2636FA"/>
                            </a:solidFill>
                            <a:latin typeface="Cambria Math" panose="02040503050406030204" pitchFamily="18" charset="0"/>
                          </a:rPr>
                          <m:t>ℎ</m:t>
                        </m:r>
                        <m:r>
                          <a:rPr lang="en-US" altLang="zh-CN" sz="2400">
                            <a:solidFill>
                              <a:srgbClr val="2636FA"/>
                            </a:solidFill>
                            <a:latin typeface="Cambria Math" panose="02040503050406030204" pitchFamily="18" charset="0"/>
                          </a:rPr>
                          <m:t>)</m:t>
                        </m:r>
                        <m:r>
                          <a:rPr lang="en-US" altLang="zh-CN" sz="2400" i="1">
                            <a:latin typeface="Cambria Math" panose="02040503050406030204" pitchFamily="18" charset="0"/>
                          </a:rPr>
                          <m:t>−</m:t>
                        </m:r>
                        <m:r>
                          <a:rPr lang="en-US" altLang="zh-CN" sz="2400" i="1" smtClean="0">
                            <a:solidFill>
                              <a:srgbClr val="FB9229"/>
                            </a:solidFill>
                            <a:latin typeface="Cambria Math" panose="02040503050406030204" pitchFamily="18" charset="0"/>
                          </a:rPr>
                          <m:t>𝑓</m:t>
                        </m:r>
                        <m:r>
                          <a:rPr lang="en-US" altLang="zh-CN" sz="2400">
                            <a:solidFill>
                              <a:srgbClr val="FB9229"/>
                            </a:solidFill>
                            <a:latin typeface="Cambria Math" panose="02040503050406030204" pitchFamily="18" charset="0"/>
                          </a:rPr>
                          <m:t>(</m:t>
                        </m:r>
                        <m:r>
                          <a:rPr lang="en-US" altLang="zh-CN" sz="2400" i="1">
                            <a:solidFill>
                              <a:srgbClr val="FB9229"/>
                            </a:solidFill>
                            <a:latin typeface="Cambria Math" panose="02040503050406030204" pitchFamily="18" charset="0"/>
                          </a:rPr>
                          <m:t>𝑥</m:t>
                        </m:r>
                        <m:r>
                          <a:rPr lang="en-US" altLang="zh-CN" sz="2400">
                            <a:solidFill>
                              <a:srgbClr val="FB9229"/>
                            </a:solidFill>
                            <a:latin typeface="Cambria Math" panose="02040503050406030204" pitchFamily="18" charset="0"/>
                          </a:rPr>
                          <m:t>)</m:t>
                        </m:r>
                      </m:num>
                      <m:den>
                        <m:r>
                          <a:rPr lang="en-US" altLang="zh-CN" sz="2400" i="1">
                            <a:latin typeface="Cambria Math" panose="02040503050406030204" pitchFamily="18" charset="0"/>
                          </a:rPr>
                          <m:t>ℎ</m:t>
                        </m:r>
                      </m:den>
                    </m:f>
                  </m:oMath>
                </a14:m>
                <a:endParaRPr lang="en-US" altLang="zh-CN" sz="2400" dirty="0">
                  <a:effectLst/>
                  <a:ea typeface="Cambria Math" panose="02040503050406030204" pitchFamily="18" charset="0"/>
                  <a:cs typeface="Times New Roman" panose="02020603050405020304" pitchFamily="18" charset="0"/>
                </a:endParaRPr>
              </a:p>
              <a:p>
                <a:pPr marL="0" indent="0">
                  <a:buNone/>
                </a:pP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smtClean="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ℎ</m:t>
                        </m:r>
                        <m:sSup>
                          <m:sSupPr>
                            <m:ctrlPr>
                              <a:rPr lang="zh-CN" altLang="zh-CN" sz="2400" i="1">
                                <a:solidFill>
                                  <a:srgbClr val="2636FA"/>
                                </a:solidFill>
                                <a:effectLst/>
                                <a:latin typeface="Cambria Math" panose="02040503050406030204" pitchFamily="18" charset="0"/>
                                <a:ea typeface="Cambria Math" panose="02040503050406030204" pitchFamily="18" charset="0"/>
                              </a:rPr>
                            </m:ctrlPr>
                          </m:sSupPr>
                          <m:e>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smtClean="0">
                                <a:solidFill>
                                  <a:srgbClr val="FB9229"/>
                                </a:solidFill>
                                <a:effectLst/>
                                <a:latin typeface="Cambria Math" panose="02040503050406030204" pitchFamily="18" charset="0"/>
                                <a:ea typeface="Cambria Math" panose="02040503050406030204" pitchFamily="18" charset="0"/>
                              </a:rPr>
                            </m:ctrlPr>
                          </m:sSupPr>
                          <m:e>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𝑛</m:t>
                            </m:r>
                          </m:sup>
                        </m:sSup>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den>
                    </m:f>
                  </m:oMath>
                </a14:m>
                <a:r>
                  <a:rPr lang="en-US" altLang="zh-CN" sz="24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rPr>
                        </m:ctrlPr>
                      </m:fPr>
                      <m:num>
                        <m:sSubSup>
                          <m:sSubSupPr>
                            <m:ctrlPr>
                              <a:rPr lang="zh-CN" altLang="zh-CN" sz="2400" i="1" smtClean="0">
                                <a:solidFill>
                                  <a:srgbClr val="2636FA"/>
                                </a:solidFill>
                                <a:effectLst/>
                                <a:latin typeface="Cambria Math" panose="02040503050406030204" pitchFamily="18" charset="0"/>
                                <a:ea typeface="Cambria Math" panose="02040503050406030204" pitchFamily="18" charset="0"/>
                              </a:rPr>
                            </m:ctrlPr>
                          </m:sSubSupPr>
                          <m:e>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 </m:t>
                        </m:r>
                        <m:d>
                          <m:dPr>
                            <m:ctrlPr>
                              <a:rPr lang="zh-CN" altLang="zh-CN" sz="2400" i="1">
                                <a:solidFill>
                                  <a:srgbClr val="2636FA"/>
                                </a:solidFill>
                                <a:effectLst/>
                                <a:latin typeface="Cambria Math" panose="02040503050406030204" pitchFamily="18" charset="0"/>
                                <a:ea typeface="Cambria Math" panose="02040503050406030204" pitchFamily="18" charset="0"/>
                              </a:rPr>
                            </m:ctrlPr>
                          </m:dPr>
                          <m:e>
                            <m:m>
                              <m:mPr>
                                <m:mcs>
                                  <m:mc>
                                    <m:mcPr>
                                      <m:count m:val="1"/>
                                      <m:mcJc m:val="center"/>
                                    </m:mcPr>
                                  </m:mc>
                                </m:mcs>
                                <m:plcHide m:val="on"/>
                                <m:ctrlPr>
                                  <a:rPr lang="zh-CN" altLang="zh-CN" sz="2400" i="1">
                                    <a:solidFill>
                                      <a:srgbClr val="2636FA"/>
                                    </a:solidFill>
                                    <a:effectLst/>
                                    <a:latin typeface="Cambria Math" panose="02040503050406030204" pitchFamily="18" charset="0"/>
                                    <a:ea typeface="Cambria Math" panose="02040503050406030204" pitchFamily="18" charset="0"/>
                                  </a:rPr>
                                </m:ctrlPr>
                              </m:mPr>
                              <m:m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𝑖</m:t>
                                  </m:r>
                                </m:e>
                              </m:mr>
                            </m:m>
                          </m:e>
                        </m:d>
                        <m:sSup>
                          <m:sSupPr>
                            <m:ctrlPr>
                              <a:rPr lang="zh-CN" altLang="zh-CN" sz="2400" i="1">
                                <a:solidFill>
                                  <a:srgbClr val="2636FA"/>
                                </a:solidFill>
                                <a:effectLst/>
                                <a:latin typeface="Cambria Math" panose="02040503050406030204" pitchFamily="18" charset="0"/>
                                <a:ea typeface="Cambria Math" panose="02040503050406030204" pitchFamily="18" charset="0"/>
                              </a:rPr>
                            </m:ctrlPr>
                          </m:sSup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𝑖</m:t>
                            </m:r>
                          </m:sup>
                        </m:sSup>
                        <m:sSup>
                          <m:sSupPr>
                            <m:ctrlPr>
                              <a:rPr lang="zh-CN" altLang="zh-CN" sz="2400" i="1">
                                <a:solidFill>
                                  <a:srgbClr val="2636FA"/>
                                </a:solidFill>
                                <a:effectLst/>
                                <a:latin typeface="Cambria Math" panose="02040503050406030204" pitchFamily="18" charset="0"/>
                                <a:ea typeface="Cambria Math" panose="02040503050406030204" pitchFamily="18" charset="0"/>
                              </a:rPr>
                            </m:ctrlPr>
                          </m:sSup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ℎ</m:t>
                            </m:r>
                          </m:e>
                          <m:sup>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𝑖</m:t>
                            </m:r>
                          </m:sup>
                        </m:s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smtClean="0">
                                <a:solidFill>
                                  <a:srgbClr val="FB9229"/>
                                </a:solidFill>
                                <a:effectLst/>
                                <a:latin typeface="Cambria Math" panose="02040503050406030204" pitchFamily="18" charset="0"/>
                                <a:ea typeface="Cambria Math" panose="02040503050406030204" pitchFamily="18" charset="0"/>
                              </a:rPr>
                            </m:ctrlPr>
                          </m:sSupPr>
                          <m:e>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𝑛</m:t>
                            </m:r>
                          </m:sup>
                        </m:sSup>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den>
                    </m:f>
                  </m:oMath>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p"/>
                </a:pPr>
                <a:r>
                  <a:rPr kumimoji="1" lang="zh-CN" altLang="en-US" sz="2400" dirty="0"/>
                  <a:t>由于</a:t>
                </a:r>
                <a14:m>
                  <m:oMath xmlns:m="http://schemas.openxmlformats.org/officeDocument/2006/math">
                    <m:sSup>
                      <m:sSupPr>
                        <m:ctrlPr>
                          <a:rPr lang="zh-CN" altLang="zh-CN" sz="2400" i="1" smtClean="0">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e>
                          </m:mr>
                        </m:m>
                      </m:e>
                    </m:d>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p>
                    </m:sSup>
                  </m:oMath>
                </a14:m>
                <a:r>
                  <a:rPr kumimoji="1" lang="zh-CN" altLang="en-US" sz="2400" dirty="0"/>
                  <a:t>，</a:t>
                </a:r>
                <a:r>
                  <a:rPr lang="zh-CN" altLang="zh-CN" sz="2400" dirty="0">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400" dirty="0"/>
                  <a:t>项被消去，得到从</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1</m:t>
                    </m:r>
                  </m:oMath>
                </a14:m>
                <a:r>
                  <a:rPr kumimoji="1" lang="zh-CN" altLang="en-US" sz="2400" dirty="0"/>
                  <a:t>开始求和的项</a:t>
                </a:r>
                <a:endParaRPr lang="en-US" altLang="zh-CN" sz="1800" i="1" dirty="0">
                  <a:effectLst/>
                  <a:latin typeface="Cambria Math" panose="02040503050406030204" pitchFamily="18" charset="0"/>
                  <a:ea typeface="Cambria Math" panose="02040503050406030204" pitchFamily="18" charset="0"/>
                  <a:cs typeface="Times New Roman" panose="02020603050405020304" pitchFamily="18" charset="0"/>
                </a:endParaRPr>
              </a:p>
              <a:p>
                <a:pPr>
                  <a:buFont typeface="Wingdings" panose="05000000000000000000" pitchFamily="2" charset="2"/>
                  <a:buChar char="p"/>
                </a:pPr>
                <a14:m>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e>
                              </m:mr>
                            </m:m>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p>
                        </m:sSup>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p>
                        </m:sSup>
                      </m:num>
                      <m:den>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den>
                    </m:f>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e>
                          </m:mr>
                        </m:m>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p>
                    </m:sSup>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p>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e>
                          </m:mr>
                        </m:m>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groupChrPr>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e>
                                  </m:mr>
                                  <m:m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e>
                                  </m:mr>
                                </m:m>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sup>
                            </m:sSup>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p>
                          </m:e>
                        </m:groupChr>
                      </m:e>
                      <m:li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as</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lim>
                    </m:limLow>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p>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p"/>
                </a:pPr>
                <a:endParaRPr kumimoji="1"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495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泰勒级数</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800" dirty="0"/>
                  <a:t>泰勒级数是函数</a:t>
                </a:r>
                <a14:m>
                  <m:oMath xmlns:m="http://schemas.openxmlformats.org/officeDocument/2006/math">
                    <m:r>
                      <a:rPr lang="en-US" altLang="zh-CN" sz="2800" i="1" smtClean="0">
                        <a:latin typeface="Cambria Math" panose="02040503050406030204" pitchFamily="18" charset="0"/>
                      </a:rPr>
                      <m:t>𝑓</m:t>
                    </m:r>
                  </m:oMath>
                </a14:m>
                <a:r>
                  <a:rPr kumimoji="1" lang="zh-CN" altLang="en-US" sz="2800" dirty="0"/>
                  <a:t>的无穷项和的表示。这些项是用</a:t>
                </a:r>
                <a14:m>
                  <m:oMath xmlns:m="http://schemas.openxmlformats.org/officeDocument/2006/math">
                    <m:r>
                      <a:rPr lang="en-US" altLang="zh-CN" sz="2800" i="1">
                        <a:latin typeface="Cambria Math" panose="02040503050406030204" pitchFamily="18" charset="0"/>
                      </a:rPr>
                      <m:t>𝑓</m:t>
                    </m:r>
                  </m:oMath>
                </a14:m>
                <a:r>
                  <a:rPr kumimoji="1" lang="zh-CN" altLang="en-US" sz="2800" dirty="0"/>
                  <a:t>的导数来确定的</a:t>
                </a:r>
                <a:endParaRPr kumimoji="1" lang="en-US" altLang="zh-CN" sz="2800" dirty="0"/>
              </a:p>
              <a:p>
                <a:pPr>
                  <a:buFont typeface="Wingdings" panose="05000000000000000000" pitchFamily="2" charset="2"/>
                  <a:buChar char="p"/>
                </a:pPr>
                <a:r>
                  <a:rPr kumimoji="1" lang="zh-CN" altLang="en-US" sz="2800" b="1" dirty="0"/>
                  <a:t>定义 </a:t>
                </a:r>
                <a:r>
                  <a:rPr kumimoji="1" lang="en-US" altLang="zh-CN" sz="2800" b="1" dirty="0"/>
                  <a:t> </a:t>
                </a:r>
                <a:r>
                  <a:rPr kumimoji="1" lang="zh-CN" altLang="en-US" sz="2800" dirty="0"/>
                  <a:t>泰勒多项式</a:t>
                </a:r>
                <a:endParaRPr kumimoji="1" lang="en-US" altLang="zh-CN" sz="2800" dirty="0"/>
              </a:p>
              <a:p>
                <a:pPr marL="457200" lvl="1" indent="0">
                  <a:buNone/>
                </a:pP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oMath>
                </a14:m>
                <a:r>
                  <a:rPr kumimoji="1" lang="zh-CN" altLang="en-US" sz="2400" dirty="0"/>
                  <a:t>的</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400" dirty="0"/>
                  <a:t>次泰勒</a:t>
                </a:r>
                <a:r>
                  <a:rPr kumimoji="1" lang="zh-CN" altLang="en-US" sz="2400" dirty="0">
                    <a:latin typeface="Georgia" panose="02040502050405020303" pitchFamily="18" charset="0"/>
                  </a:rPr>
                  <a:t>多项式</a:t>
                </a:r>
                <a:r>
                  <a:rPr kumimoji="1" lang="en-US" altLang="zh-CN" sz="2400" dirty="0">
                    <a:latin typeface="Georgia" panose="02040502050405020303" pitchFamily="18" charset="0"/>
                  </a:rPr>
                  <a:t>(Taylor polynomial)</a:t>
                </a:r>
                <a:r>
                  <a:rPr kumimoji="1" lang="zh-CN" altLang="en-US" sz="2400" dirty="0">
                    <a:latin typeface="Georgia" panose="02040502050405020303" pitchFamily="18" charset="0"/>
                  </a:rPr>
                  <a:t>定义为</a:t>
                </a:r>
                <a:endParaRPr kumimoji="1" lang="en-US" altLang="zh-CN" sz="2400" dirty="0">
                  <a:latin typeface="Georgia" panose="02040502050405020303"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e>
                          </m:d>
                        </m:num>
                        <m:den>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e>
                          </m:d>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𝑘</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kumimoji="1" lang="zh-CN" altLang="en-US" sz="2400" dirty="0"/>
                  <a:t>其中</a:t>
                </a:r>
                <a14:m>
                  <m:oMath xmlns:m="http://schemas.openxmlformats.org/officeDocument/2006/math">
                    <m:sSup>
                      <m:sSup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oMath>
                </a14:m>
                <a:r>
                  <a:rPr kumimoji="1" lang="zh-CN" altLang="en-US" sz="2400" dirty="0"/>
                  <a:t>是</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1" lang="zh-CN" altLang="en-US" sz="2400" dirty="0"/>
                  <a:t>的第</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𝑘</m:t>
                    </m:r>
                  </m:oMath>
                </a14:m>
                <a:r>
                  <a:rPr kumimoji="1" lang="zh-CN" altLang="en-US" sz="2400" dirty="0"/>
                  <a:t>阶导</a:t>
                </a:r>
                <a:r>
                  <a:rPr kumimoji="1" lang="en-US" altLang="zh-CN" sz="2400" dirty="0"/>
                  <a:t>(</a:t>
                </a:r>
                <a:r>
                  <a:rPr kumimoji="1" lang="zh-CN" altLang="en-US" sz="2400" dirty="0"/>
                  <a:t>假设它存在</a:t>
                </a:r>
                <a:r>
                  <a:rPr kumimoji="1" lang="en-US" altLang="zh-CN" sz="2400" dirty="0"/>
                  <a:t>)</a:t>
                </a:r>
                <a:r>
                  <a:rPr kumimoji="1" lang="zh-CN" altLang="en-US" sz="2400" dirty="0"/>
                  <a:t>，</a:t>
                </a:r>
                <a:r>
                  <a:rPr lang="zh-CN" altLang="zh-CN" sz="2400" dirty="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e>
                        </m:d>
                      </m:num>
                      <m:den>
                        <m:r>
                          <a:rPr lang="en-US" altLang="zh-CN" sz="2400" i="1">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den>
                    </m:f>
                  </m:oMath>
                </a14:m>
                <a:r>
                  <a:rPr kumimoji="1" lang="zh-CN" altLang="en-US" sz="2400" dirty="0"/>
                  <a:t>是多项式的系数。</a:t>
                </a:r>
                <a:endParaRPr kumimoji="1" lang="en-US" altLang="zh-CN" sz="2400" dirty="0"/>
              </a:p>
              <a:p>
                <a:pPr marL="457200" lvl="1" indent="0">
                  <a:buNone/>
                </a:pPr>
                <a:endParaRPr kumimoji="1" lang="en-US" altLang="zh-CN" sz="2400" dirty="0"/>
              </a:p>
              <a:p>
                <a:pPr marL="457200" lvl="1" indent="0">
                  <a:buNone/>
                </a:pPr>
                <a:endParaRPr kumimoji="1"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泰勒级数</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800" b="1" dirty="0"/>
                  <a:t>定义 </a:t>
                </a:r>
                <a:r>
                  <a:rPr kumimoji="1" lang="en-US" altLang="zh-CN" sz="2800" b="1" dirty="0"/>
                  <a:t> </a:t>
                </a:r>
                <a:r>
                  <a:rPr kumimoji="1" lang="zh-CN" altLang="en-US" sz="2800" dirty="0"/>
                  <a:t>泰勒级数</a:t>
                </a:r>
                <a:endParaRPr kumimoji="1" lang="en-US" altLang="zh-CN" sz="2800" dirty="0"/>
              </a:p>
              <a:p>
                <a:pPr marL="0" indent="0">
                  <a:buNone/>
                </a:pPr>
                <a:r>
                  <a:rPr kumimoji="1" lang="en-US" altLang="zh-CN" sz="2800" dirty="0"/>
                  <a:t>    </a:t>
                </a:r>
                <a:r>
                  <a:rPr kumimoji="1" lang="zh-CN" altLang="en-US" sz="2400" dirty="0"/>
                  <a:t>对于一个平滑的函数</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𝒞</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kumimoji="1" lang="en-US" altLang="zh-CN" sz="2400" dirty="0"/>
                  <a:t>, </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oMath>
                </a14:m>
                <a:r>
                  <a:rPr kumimoji="1" lang="en-US" altLang="zh-CN" sz="2400" dirty="0">
                    <a:latin typeface="Georgia" panose="02040502050405020303" pitchFamily="18" charset="0"/>
                  </a:rPr>
                  <a:t>(</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𝒞</m:t>
                        </m:r>
                      </m:e>
                      <m: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sup>
                    </m:sSup>
                  </m:oMath>
                </a14:m>
                <a:r>
                  <a:rPr kumimoji="1" lang="en-US" altLang="zh-CN" sz="2400" dirty="0">
                    <a:latin typeface="Georgia" panose="02040502050405020303" pitchFamily="18" charset="0"/>
                  </a:rPr>
                  <a:t> </a:t>
                </a:r>
                <a:r>
                  <a:rPr kumimoji="1" lang="zh-CN" altLang="en-US" sz="2400" dirty="0">
                    <a:latin typeface="Georgia" panose="02040502050405020303" pitchFamily="18" charset="0"/>
                  </a:rPr>
                  <a:t>表示</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latin typeface="Georgia" panose="02040502050405020303" pitchFamily="18" charset="0"/>
                  </a:rPr>
                  <a:t>连续且可导无穷多次</a:t>
                </a:r>
                <a:r>
                  <a:rPr kumimoji="1" lang="en-US" altLang="zh-CN" sz="2400" dirty="0">
                    <a:latin typeface="Georgia" panose="02040502050405020303" pitchFamily="18" charset="0"/>
                  </a:rPr>
                  <a:t>) ,</a:t>
                </a:r>
                <a:r>
                  <a:rPr lang="en-US" altLang="zh-CN" sz="2400"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latin typeface="Georgia" panose="02040502050405020303" pitchFamily="18" charset="0"/>
                  </a:rPr>
                  <a:t>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400" dirty="0">
                    <a:latin typeface="Georgia" panose="02040502050405020303" pitchFamily="18" charset="0"/>
                  </a:rPr>
                  <a:t>的泰勒级数</a:t>
                </a:r>
                <a:r>
                  <a:rPr kumimoji="1" lang="en-US" altLang="zh-CN" sz="2400" dirty="0">
                    <a:latin typeface="Georgia" panose="02040502050405020303" pitchFamily="18" charset="0"/>
                  </a:rPr>
                  <a:t>(Taylor series)</a:t>
                </a:r>
                <a:r>
                  <a:rPr kumimoji="1" lang="zh-CN" altLang="en-US" sz="2400" dirty="0">
                    <a:latin typeface="Georgia" panose="02040502050405020303" pitchFamily="18" charset="0"/>
                  </a:rPr>
                  <a:t>定义为：</a:t>
                </a:r>
                <a:endParaRPr kumimoji="1" lang="zh-CN" altLang="en-US" sz="2400" dirty="0">
                  <a:latin typeface="Georgia" panose="02040502050405020303"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a:latin typeface="Cambria Math" panose="02040503050406030204" pitchFamily="18" charset="0"/>
                            </a:rPr>
                            <m:t>∞</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a:latin typeface="Cambria Math" panose="02040503050406030204" pitchFamily="18" charset="0"/>
                            </a:rPr>
                            <m:t>∑</m:t>
                          </m:r>
                        </m:e>
                        <m:sub>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a:latin typeface="Cambria Math" panose="02040503050406030204" pitchFamily="18" charset="0"/>
                            </a:rPr>
                            <m:t>0</m:t>
                          </m:r>
                        </m:sub>
                        <m:sup>
                          <m:r>
                            <a:rPr lang="en-US" altLang="zh-CN" sz="2400">
                              <a:latin typeface="Cambria Math" panose="02040503050406030204" pitchFamily="18" charset="0"/>
                            </a:rPr>
                            <m:t>∞</m:t>
                          </m:r>
                        </m:sup>
                      </m:sSubSup>
                      <m:r>
                        <a:rPr lang="en-US" altLang="zh-CN" sz="2400">
                          <a:latin typeface="Cambria Math" panose="02040503050406030204" pitchFamily="18" charset="0"/>
                        </a:rPr>
                        <m:t> </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sup>
                          </m:sSup>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e>
                          </m:d>
                        </m:num>
                        <m:den>
                          <m:r>
                            <a:rPr lang="en-US" altLang="zh-CN" sz="2400" i="1">
                              <a:latin typeface="Cambria Math" panose="02040503050406030204" pitchFamily="18" charset="0"/>
                            </a:rPr>
                            <m:t>𝑘</m:t>
                          </m:r>
                          <m:r>
                            <a:rPr lang="en-US" altLang="zh-CN" sz="2400">
                              <a:latin typeface="Cambria Math" panose="02040503050406030204" pitchFamily="18" charset="0"/>
                            </a:rPr>
                            <m:t>!</m:t>
                          </m:r>
                        </m:den>
                      </m:f>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e>
                          </m:d>
                        </m:e>
                        <m:sup>
                          <m:r>
                            <a:rPr lang="en-US" altLang="zh-CN" sz="2400" i="1">
                              <a:latin typeface="Cambria Math" panose="02040503050406030204" pitchFamily="18" charset="0"/>
                            </a:rPr>
                            <m:t>𝑘</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kumimoji="1" lang="zh-CN" altLang="en-US" sz="2400" dirty="0">
                    <a:latin typeface="Georgia" panose="02040502050405020303" pitchFamily="18" charset="0"/>
                  </a:rPr>
                  <a:t>当</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oMath>
                </a14:m>
                <a:r>
                  <a:rPr kumimoji="1" lang="zh-CN" altLang="en-US" sz="2400" dirty="0">
                    <a:latin typeface="Georgia" panose="02040502050405020303" pitchFamily="18" charset="0"/>
                  </a:rPr>
                  <a:t>时，我们得到麦克劳林级数</a:t>
                </a:r>
                <a:r>
                  <a:rPr kumimoji="1" lang="en-US" altLang="zh-CN" sz="2400" dirty="0">
                    <a:latin typeface="Georgia" panose="02040502050405020303" pitchFamily="18" charset="0"/>
                  </a:rPr>
                  <a:t>(Maclaurin series)</a:t>
                </a:r>
                <a:r>
                  <a:rPr kumimoji="1" lang="zh-CN" altLang="en-US" sz="2400" dirty="0">
                    <a:latin typeface="Georgia" panose="02040502050405020303" pitchFamily="18" charset="0"/>
                  </a:rPr>
                  <a:t>这一泰勒级数的特殊实例。</a:t>
                </a:r>
                <a:endParaRPr kumimoji="1" lang="en-US" altLang="zh-CN" sz="2400" dirty="0">
                  <a:latin typeface="Georgia" panose="02040502050405020303" pitchFamily="18" charset="0"/>
                </a:endParaRPr>
              </a:p>
              <a:p>
                <a:pPr>
                  <a:defRPr/>
                </a:pPr>
                <a:r>
                  <a:rPr kumimoji="1" lang="zh-CN" altLang="en-US" sz="2800" dirty="0">
                    <a:latin typeface="Georgia" panose="02040502050405020303" pitchFamily="18" charset="0"/>
                  </a:rPr>
                  <a:t>如果</a:t>
                </a:r>
                <a14:m>
                  <m:oMath xmlns:m="http://schemas.openxmlformats.org/officeDocument/2006/math">
                    <m:r>
                      <a:rPr lang="en-US" altLang="zh-CN" sz="2800" i="1">
                        <a:latin typeface="Cambria Math" panose="02040503050406030204" pitchFamily="18" charset="0"/>
                      </a:rPr>
                      <m:t>𝑓</m:t>
                    </m:r>
                    <m:r>
                      <a:rPr lang="en-US" altLang="zh-CN" sz="2800">
                        <a:latin typeface="Cambria Math" panose="02040503050406030204" pitchFamily="18" charset="0"/>
                      </a:rPr>
                      <m:t>(</m:t>
                    </m:r>
                    <m:r>
                      <a:rPr lang="en-US" altLang="zh-CN" sz="2800" i="1">
                        <a:latin typeface="Cambria Math" panose="02040503050406030204" pitchFamily="18" charset="0"/>
                      </a:rPr>
                      <m:t>𝑥</m:t>
                    </m:r>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a:latin typeface="Cambria Math" panose="02040503050406030204" pitchFamily="18" charset="0"/>
                          </a:rPr>
                          <m:t>∞</m:t>
                        </m:r>
                      </m:sub>
                    </m:sSub>
                    <m:r>
                      <a:rPr lang="en-US" altLang="zh-CN" sz="2800">
                        <a:latin typeface="Cambria Math" panose="02040503050406030204" pitchFamily="18" charset="0"/>
                      </a:rPr>
                      <m:t>(</m:t>
                    </m:r>
                    <m:r>
                      <a:rPr lang="en-US" altLang="zh-CN" sz="2800" i="1">
                        <a:latin typeface="Cambria Math" panose="02040503050406030204" pitchFamily="18" charset="0"/>
                      </a:rPr>
                      <m:t>𝑥</m:t>
                    </m:r>
                    <m:r>
                      <a:rPr lang="en-US" altLang="zh-CN" sz="2800">
                        <a:latin typeface="Cambria Math" panose="02040503050406030204" pitchFamily="18" charset="0"/>
                      </a:rPr>
                      <m:t>)</m:t>
                    </m:r>
                  </m:oMath>
                </a14:m>
                <a:r>
                  <a:rPr kumimoji="1" lang="zh-CN" altLang="en-US" sz="2800" dirty="0">
                    <a:latin typeface="Georgia" panose="02040502050405020303" pitchFamily="18" charset="0"/>
                  </a:rPr>
                  <a:t>，那么</a:t>
                </a:r>
                <a14:m>
                  <m:oMath xmlns:m="http://schemas.openxmlformats.org/officeDocument/2006/math">
                    <m:r>
                      <a:rPr lang="en-US" altLang="zh-CN" sz="2800" i="1">
                        <a:latin typeface="Cambria Math" panose="02040503050406030204" pitchFamily="18" charset="0"/>
                      </a:rPr>
                      <m:t>𝑓</m:t>
                    </m:r>
                  </m:oMath>
                </a14:m>
                <a:r>
                  <a:rPr kumimoji="1" lang="zh-CN" altLang="en-US" sz="2800" dirty="0">
                    <a:latin typeface="Georgia" panose="02040502050405020303" pitchFamily="18" charset="0"/>
                  </a:rPr>
                  <a:t>称为解析的</a:t>
                </a:r>
                <a:r>
                  <a:rPr kumimoji="1" lang="en-US" altLang="zh-CN" sz="2800" dirty="0">
                    <a:latin typeface="Georgia" panose="02040502050405020303" pitchFamily="18" charset="0"/>
                  </a:rPr>
                  <a:t>(analytic)</a:t>
                </a:r>
                <a:r>
                  <a:rPr kumimoji="1" lang="zh-CN" altLang="en-US" sz="2800" dirty="0">
                    <a:latin typeface="Georgia" panose="02040502050405020303" pitchFamily="18" charset="0"/>
                  </a:rPr>
                  <a:t>。</a:t>
                </a:r>
                <a:endParaRPr kumimoji="1" lang="en-US" altLang="zh-CN" sz="2800" dirty="0">
                  <a:latin typeface="Georgia" panose="02040502050405020303" pitchFamily="18" charset="0"/>
                </a:endParaRPr>
              </a:p>
              <a:p>
                <a:pPr marL="457200" lvl="1" indent="0">
                  <a:buNone/>
                </a:pPr>
                <a:endParaRPr kumimoji="1" lang="en-US" altLang="zh-CN" sz="2400" dirty="0">
                  <a:latin typeface="Georgia" panose="02040502050405020303"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泰勒级数</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b="1" dirty="0"/>
                  <a:t>例 </a:t>
                </a:r>
                <a:r>
                  <a:rPr kumimoji="1" lang="en-US" altLang="zh-CN" sz="2400" b="1" dirty="0"/>
                  <a:t> </a:t>
                </a:r>
                <a:r>
                  <a:rPr kumimoji="1" lang="zh-CN" altLang="en-US" sz="2400" dirty="0"/>
                  <a:t>泰勒多项式</a:t>
                </a:r>
                <a:endParaRPr kumimoji="1" lang="en-US" altLang="zh-CN" sz="2400" dirty="0"/>
              </a:p>
              <a:p>
                <a:pPr marL="0" indent="0">
                  <a:buNone/>
                </a:pPr>
                <a:r>
                  <a:rPr kumimoji="1" lang="en-US" altLang="zh-CN" sz="2400" dirty="0"/>
                  <a:t>    </a:t>
                </a:r>
                <a:r>
                  <a:rPr kumimoji="1" lang="zh-CN" altLang="en-US" sz="2000" dirty="0"/>
                  <a:t>已知多项式：</a:t>
                </a:r>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en-US" sz="2000" dirty="0"/>
                  <a:t>求在</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en-US" sz="2000" dirty="0"/>
                  <a:t>的泰勒多项式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6</m:t>
                        </m:r>
                      </m:sub>
                    </m:sSub>
                    <m:r>
                      <a:rPr lang="en-US" altLang="zh-CN" sz="2000" i="1">
                        <a:latin typeface="Cambria Math" panose="02040503050406030204" pitchFamily="18" charset="0"/>
                      </a:rPr>
                      <m:t> </m:t>
                    </m:r>
                    <m:r>
                      <a:rPr lang="en-US" altLang="zh-CN" sz="2000" b="0" i="1" smtClean="0">
                        <a:latin typeface="Cambria Math" panose="02040503050406030204" pitchFamily="18" charset="0"/>
                      </a:rPr>
                      <m:t>.</m:t>
                    </m:r>
                  </m:oMath>
                </a14:m>
                <a:endParaRPr lang="en-US" altLang="zh-CN" sz="2000" b="0" dirty="0"/>
              </a:p>
              <a:p>
                <a:pPr marL="0" indent="0">
                  <a:buNone/>
                </a:pPr>
                <a:r>
                  <a:rPr lang="zh-CN" altLang="en-US" sz="2000" dirty="0"/>
                  <a:t>     首先计算系数</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a:latin typeface="Cambria Math" panose="02040503050406030204" pitchFamily="18" charset="0"/>
                          </a:rPr>
                          <m:t>(</m:t>
                        </m:r>
                        <m:r>
                          <a:rPr lang="en-US" altLang="zh-CN" sz="2000" i="1">
                            <a:latin typeface="Cambria Math" panose="02040503050406030204" pitchFamily="18" charset="0"/>
                          </a:rPr>
                          <m:t>𝑘</m:t>
                        </m:r>
                        <m:r>
                          <a:rPr lang="en-US" altLang="zh-CN" sz="2000">
                            <a:latin typeface="Cambria Math" panose="02040503050406030204" pitchFamily="18" charset="0"/>
                          </a:rPr>
                          <m:t>)</m:t>
                        </m:r>
                      </m:sup>
                    </m:sSup>
                    <m:d>
                      <m:dPr>
                        <m:ctrlPr>
                          <a:rPr lang="zh-CN" altLang="zh-CN" sz="2000" i="1">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6</m:t>
                    </m:r>
                    <m:r>
                      <a:rPr lang="en-US" altLang="zh-CN" sz="2000" b="0" i="1" smtClean="0">
                        <a:latin typeface="Cambria Math" panose="02040503050406030204" pitchFamily="18" charset="0"/>
                      </a:rPr>
                      <m:t> </m:t>
                    </m:r>
                  </m:oMath>
                </a14:m>
                <a:r>
                  <a:rPr lang="en-US" altLang="zh-CN" sz="2000" dirty="0"/>
                  <a:t>: </a:t>
                </a:r>
                <a:endParaRPr lang="en-US" altLang="zh-CN" sz="2000" dirty="0"/>
              </a:p>
              <a:p>
                <a:pPr marL="0" indent="0">
                  <a:buNone/>
                </a:pPr>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b="0" i="0" smtClean="0">
                        <a:latin typeface="Cambria Math" panose="02040503050406030204" pitchFamily="18" charset="0"/>
                        <a:ea typeface="等线" panose="02010600030101010101" pitchFamily="2" charset="-122"/>
                        <a:cs typeface="Times New Roman" panose="02020603050405020304" pitchFamily="18" charset="0"/>
                      </a:rPr>
                      <m:t>, </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4</m:t>
                    </m:r>
                  </m:oMath>
                </a14:m>
                <a:r>
                  <a:rPr lang="en-US" altLang="zh-CN" sz="2000" dirty="0"/>
                  <a:t>, </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up>
                    </m:sSup>
                    <m:d>
                      <m:dPr>
                        <m:ctrlPr>
                          <a:rPr lang="en-US" altLang="zh-CN" sz="2000" i="1">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12</m:t>
                    </m:r>
                  </m:oMath>
                </a14:m>
                <a:r>
                  <a:rPr lang="en-US" altLang="zh-CN" sz="2000" dirty="0"/>
                  <a:t>, </a:t>
                </a:r>
                <a:endParaRPr lang="en-US" altLang="zh-CN" sz="2000" dirty="0"/>
              </a:p>
              <a:p>
                <a:pPr marL="0" indent="0">
                  <a:buNone/>
                </a:pPr>
                <a:r>
                  <a:rPr lang="en-US" altLang="zh-CN" sz="2000" dirty="0"/>
                  <a:t>	</a:t>
                </a:r>
                <a:r>
                  <a:rPr lang="zh-CN" altLang="zh-CN" sz="2000" dirty="0">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24</m:t>
                    </m:r>
                  </m:oMath>
                </a14:m>
                <a:r>
                  <a:rPr lang="en-US" altLang="zh-CN" sz="2000" dirty="0"/>
                  <a:t>, </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4</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smtClean="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24</m:t>
                    </m:r>
                  </m:oMath>
                </a14:m>
                <a:r>
                  <a:rPr lang="en-US" altLang="zh-CN" sz="2000" dirty="0"/>
                  <a:t>, </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5</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0</m:t>
                    </m:r>
                  </m:oMath>
                </a14:m>
                <a:r>
                  <a:rPr lang="en-US" altLang="zh-CN" sz="2000" dirty="0"/>
                  <a:t>, </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6</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0</m:t>
                    </m:r>
                  </m:oMath>
                </a14:m>
                <a:endParaRPr lang="en-US" altLang="zh-CN" sz="2000" dirty="0"/>
              </a:p>
              <a:p>
                <a:pPr marL="457200" lvl="1" indent="0">
                  <a:buNone/>
                </a:pPr>
                <a:r>
                  <a:rPr lang="zh-CN" altLang="en-US" sz="2000" dirty="0"/>
                  <a:t>因此，期望的泰勒多项式是：</a:t>
                </a:r>
                <a:r>
                  <a:rPr lang="zh-CN" altLang="zh-CN" sz="2000" dirty="0">
                    <a:effectLst/>
                    <a:ea typeface="Cambria Math" panose="02040503050406030204" pitchFamily="18" charset="0"/>
                  </a:rPr>
                  <a:t> </a:t>
                </a:r>
                <a:endParaRPr lang="en-US" altLang="zh-CN" sz="2000" i="1" dirty="0">
                  <a:effectLst/>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a:latin typeface="Cambria Math" panose="02040503050406030204" pitchFamily="18" charset="0"/>
                          </a:rPr>
                          <m:t>∑</m:t>
                        </m:r>
                      </m:e>
                      <m:sub>
                        <m:r>
                          <a:rPr lang="en-US" altLang="zh-CN" sz="2000" i="1">
                            <a:latin typeface="Cambria Math" panose="02040503050406030204" pitchFamily="18" charset="0"/>
                          </a:rPr>
                          <m:t>𝑘</m:t>
                        </m:r>
                        <m:r>
                          <a:rPr lang="en-US" altLang="zh-CN" sz="2000">
                            <a:latin typeface="Cambria Math" panose="02040503050406030204" pitchFamily="18" charset="0"/>
                          </a:rPr>
                          <m:t>=</m:t>
                        </m:r>
                        <m:r>
                          <a:rPr lang="en-US" altLang="zh-CN" sz="2000">
                            <a:latin typeface="Cambria Math" panose="02040503050406030204" pitchFamily="18" charset="0"/>
                          </a:rPr>
                          <m:t>0</m:t>
                        </m:r>
                      </m:sub>
                      <m:sup>
                        <m:r>
                          <a:rPr lang="en-US" altLang="zh-CN" sz="2000">
                            <a:latin typeface="Cambria Math" panose="02040503050406030204" pitchFamily="18" charset="0"/>
                          </a:rPr>
                          <m:t>6</m:t>
                        </m:r>
                      </m:sup>
                    </m:sSubSup>
                    <m:r>
                      <a:rPr lang="en-US" altLang="zh-CN" sz="2000">
                        <a:latin typeface="Cambria Math" panose="02040503050406030204" pitchFamily="18" charset="0"/>
                      </a:rPr>
                      <m:t> </m:t>
                    </m:r>
                    <m:f>
                      <m:fPr>
                        <m:ctrlPr>
                          <a:rPr lang="zh-CN" altLang="zh-CN" sz="2000" i="1">
                            <a:latin typeface="Cambria Math" panose="02040503050406030204" pitchFamily="18" charset="0"/>
                          </a:rPr>
                        </m:ctrlPr>
                      </m:fPr>
                      <m:num>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a:latin typeface="Cambria Math" panose="02040503050406030204" pitchFamily="18" charset="0"/>
                              </a:rPr>
                              <m:t>(</m:t>
                            </m:r>
                            <m:r>
                              <a:rPr lang="en-US" altLang="zh-CN" sz="2000" i="1">
                                <a:latin typeface="Cambria Math" panose="02040503050406030204" pitchFamily="18" charset="0"/>
                              </a:rPr>
                              <m:t>𝑘</m:t>
                            </m:r>
                            <m:r>
                              <a:rPr lang="en-US" altLang="zh-CN" sz="2000">
                                <a:latin typeface="Cambria Math" panose="02040503050406030204" pitchFamily="18" charset="0"/>
                              </a:rPr>
                              <m:t>)</m:t>
                            </m:r>
                          </m:sup>
                        </m:sSup>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a:latin typeface="Cambria Math" panose="02040503050406030204" pitchFamily="18" charset="0"/>
                                  </a:rPr>
                                  <m:t>0</m:t>
                                </m:r>
                              </m:sub>
                            </m:sSub>
                          </m:e>
                        </m:d>
                      </m:num>
                      <m:den>
                        <m:r>
                          <a:rPr lang="en-US" altLang="zh-CN" sz="2000" i="1">
                            <a:latin typeface="Cambria Math" panose="02040503050406030204" pitchFamily="18" charset="0"/>
                          </a:rPr>
                          <m:t>𝑘</m:t>
                        </m:r>
                        <m:r>
                          <a:rPr lang="en-US" altLang="zh-CN" sz="2000">
                            <a:latin typeface="Cambria Math" panose="02040503050406030204" pitchFamily="18" charset="0"/>
                          </a:rPr>
                          <m:t>!</m:t>
                        </m:r>
                      </m:den>
                    </m:f>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a:latin typeface="Cambria Math" panose="02040503050406030204" pitchFamily="18" charset="0"/>
                                  </a:rPr>
                                  <m:t>0</m:t>
                                </m:r>
                              </m:sub>
                            </m:sSub>
                          </m:e>
                        </m:d>
                      </m:e>
                      <m:sup>
                        <m:r>
                          <a:rPr lang="en-US" altLang="zh-CN" sz="2000" i="1">
                            <a:latin typeface="Cambria Math" panose="02040503050406030204" pitchFamily="18" charset="0"/>
                          </a:rPr>
                          <m:t>𝑘</m:t>
                        </m:r>
                      </m:sup>
                    </m:sSup>
                  </m:oMath>
                </a14:m>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oMath>
                </a14:m>
                <a:endParaRPr lang="en-US" altLang="zh-CN" sz="2000" dirty="0">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lang="zh-CN" altLang="en-US" sz="2000" dirty="0"/>
                  <a:t>展开并重新排列：</a:t>
                </a:r>
                <a:endParaRPr lang="en-US" altLang="zh-CN" sz="2000" dirty="0"/>
              </a:p>
              <a:p>
                <a:pPr marL="457200" lvl="1" indent="0">
                  <a:buNone/>
                </a:pP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a:latin typeface="Cambria Math" panose="02040503050406030204" pitchFamily="18" charset="0"/>
                      </a:rPr>
                      <m:t>1</m:t>
                    </m:r>
                    <m:r>
                      <a:rPr lang="en-US" altLang="zh-CN" sz="2000" i="1">
                        <a:latin typeface="Cambria Math" panose="02040503050406030204" pitchFamily="18" charset="0"/>
                      </a:rPr>
                      <m:t>−</m:t>
                    </m:r>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6</m:t>
                    </m:r>
                    <m:r>
                      <a:rPr lang="en-US" altLang="zh-CN" sz="2000" i="1">
                        <a:latin typeface="Cambria Math" panose="02040503050406030204" pitchFamily="18" charset="0"/>
                      </a:rPr>
                      <m:t>−</m:t>
                    </m:r>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1</m:t>
                    </m:r>
                    <m:r>
                      <a:rPr lang="en-US" altLang="zh-CN" sz="2000">
                        <a:latin typeface="Cambria Math" panose="02040503050406030204" pitchFamily="18" charset="0"/>
                      </a:rPr>
                      <m:t>)+</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4</m:t>
                    </m:r>
                    <m:r>
                      <a:rPr lang="en-US" altLang="zh-CN" sz="2000" i="1">
                        <a:latin typeface="Cambria Math" panose="02040503050406030204" pitchFamily="18" charset="0"/>
                      </a:rPr>
                      <m:t>−</m:t>
                    </m:r>
                    <m:r>
                      <a:rPr lang="en-US" altLang="zh-CN" sz="2000">
                        <a:latin typeface="Cambria Math" panose="02040503050406030204" pitchFamily="18" charset="0"/>
                      </a:rPr>
                      <m:t>12</m:t>
                    </m:r>
                    <m:r>
                      <a:rPr lang="en-US" altLang="zh-CN" sz="2000">
                        <a:latin typeface="Cambria Math" panose="02040503050406030204" pitchFamily="18" charset="0"/>
                      </a:rPr>
                      <m:t>+</m:t>
                    </m:r>
                    <m:r>
                      <a:rPr lang="en-US" altLang="zh-CN" sz="2000">
                        <a:latin typeface="Cambria Math" panose="02040503050406030204" pitchFamily="18" charset="0"/>
                      </a:rPr>
                      <m:t>12</m:t>
                    </m:r>
                    <m:r>
                      <a:rPr lang="en-US" altLang="zh-CN" sz="2000" i="1">
                        <a:latin typeface="Cambria Math" panose="02040503050406030204" pitchFamily="18" charset="0"/>
                      </a:rPr>
                      <m:t>−</m:t>
                    </m:r>
                    <m:r>
                      <a:rPr lang="en-US" altLang="zh-CN" sz="2000">
                        <a:latin typeface="Cambria Math" panose="02040503050406030204" pitchFamily="18" charset="0"/>
                      </a:rPr>
                      <m:t>4</m:t>
                    </m:r>
                    <m:r>
                      <a:rPr lang="en-US" altLang="zh-CN" sz="2000">
                        <a:latin typeface="Cambria Math" panose="02040503050406030204" pitchFamily="18" charset="0"/>
                      </a:rPr>
                      <m:t>)</m:t>
                    </m:r>
                  </m:oMath>
                </a14:m>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lang="en-US" altLang="zh-CN" sz="2000"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 </m:t>
                    </m:r>
                    <m:r>
                      <a:rPr lang="en-US" altLang="zh-CN" sz="2000" b="0" i="0" smtClean="0">
                        <a:latin typeface="Cambria Math" panose="02040503050406030204" pitchFamily="18" charset="0"/>
                        <a:ea typeface="等线" panose="02010600030101010101" pitchFamily="2" charset="-122"/>
                        <a:cs typeface="Times New Roman" panose="02020603050405020304" pitchFamily="18" charset="0"/>
                      </a:rPr>
                      <m:t>     </m:t>
                    </m:r>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oMath>
                </a14:m>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lang="en-US" altLang="zh-CN" sz="2000" dirty="0">
                    <a:latin typeface="Georgia" panose="02040502050405020303" pitchFamily="18" charset="0"/>
                    <a:ea typeface="等线" panose="02010600030101010101" pitchFamily="2" charset="-122"/>
                    <a:cs typeface="Times New Roman" panose="02020603050405020304" pitchFamily="18" charset="0"/>
                  </a:rPr>
                  <a:t>	</a:t>
                </a:r>
                <a:r>
                  <a:rPr lang="zh-CN" altLang="zh-CN" sz="2000" dirty="0">
                    <a:effectLst/>
                    <a:ea typeface="Cambria Math" panose="02040503050406030204" pitchFamily="18" charset="0"/>
                  </a:rPr>
                  <a:t> </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b="0" i="0" smtClean="0">
                            <a:effectLst/>
                            <a:latin typeface="Cambria Math" panose="02040503050406030204" pitchFamily="18" charset="0"/>
                            <a:ea typeface="Cambria Math" panose="02040503050406030204" pitchFamily="18" charset="0"/>
                          </a:rPr>
                          <m:t>   </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0" smtClean="0">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457200" lvl="1" indent="0">
                  <a:buNone/>
                </a:pPr>
                <a:r>
                  <a:rPr kumimoji="1" lang="zh-CN" altLang="en-US" sz="2000" dirty="0"/>
                  <a:t>得到原函数的精确表示。</a:t>
                </a:r>
                <a:endParaRPr kumimoji="1" lang="en-US" altLang="zh-CN" sz="2000" dirty="0"/>
              </a:p>
              <a:p>
                <a:pPr lvl="1">
                  <a:buFont typeface="Wingdings" panose="05000000000000000000" pitchFamily="2" charset="2"/>
                  <a:buChar char="Ø"/>
                </a:pPr>
                <a:endParaRPr kumimoji="1"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606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泰勒级数</a:t>
            </a:r>
            <a:endParaRPr kumimoji="1" lang="zh-CN" altLang="en-US" sz="2800" dirty="0"/>
          </a:p>
        </p:txBody>
      </p:sp>
      <mc:AlternateContent xmlns:mc="http://schemas.openxmlformats.org/markup-compatibility/2006">
        <mc:Choice xmlns:a14="http://schemas.microsoft.com/office/drawing/2010/main" Requires="a14">
          <p:sp>
            <p:nvSpPr>
              <p:cNvPr id="8" name="内容占位符 7"/>
              <p:cNvSpPr>
                <a:spLocks noGrp="1"/>
              </p:cNvSpPr>
              <p:nvPr>
                <p:ph idx="1"/>
              </p:nvPr>
            </p:nvSpPr>
            <p:spPr/>
            <p:txBody>
              <a:bodyPr/>
              <a:lstStyle/>
              <a:p>
                <a:r>
                  <a:rPr lang="zh-CN" altLang="en-US" sz="2400" dirty="0"/>
                  <a:t>下图显示了</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0</m:t>
                    </m:r>
                    <m:r>
                      <a:rPr lang="en-US" altLang="zh-CN" sz="2400">
                        <a:latin typeface="Cambria Math" panose="02040503050406030204" pitchFamily="18" charset="0"/>
                        <a:ea typeface="等线" panose="02010600030101010101" pitchFamily="2" charset="-122"/>
                        <a:cs typeface="Times New Roman" panose="02020603050405020304" pitchFamily="18" charset="0"/>
                      </a:rPr>
                      <m:t>, </m:t>
                    </m:r>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1</m:t>
                    </m:r>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 </m:t>
                    </m:r>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5</m:t>
                    </m:r>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 </m:t>
                    </m:r>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10</m:t>
                    </m:r>
                  </m:oMath>
                </a14:m>
                <a:r>
                  <a:rPr lang="zh-CN" altLang="en-US" sz="2400" dirty="0"/>
                  <a:t>时对应的泰勒多项式</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smtClean="0">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en-US" sz="2400" dirty="0"/>
                  <a:t>以及</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sz="2400" dirty="0"/>
                  <a:t>。</a:t>
                </a:r>
                <a:endParaRPr lang="zh-CN" altLang="en-US" sz="2400" dirty="0"/>
              </a:p>
            </p:txBody>
          </p:sp>
        </mc:Choice>
        <mc:Fallback>
          <p:sp>
            <p:nvSpPr>
              <p:cNvPr id="8" name="内容占位符 7"/>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pic>
        <p:nvPicPr>
          <p:cNvPr id="9" name="内容占位符 4"/>
          <p:cNvPicPr>
            <a:picLocks noChangeAspect="1"/>
          </p:cNvPicPr>
          <p:nvPr/>
        </p:nvPicPr>
        <p:blipFill>
          <a:blip r:embed="rId2"/>
          <a:stretch>
            <a:fillRect/>
          </a:stretch>
        </p:blipFill>
        <p:spPr bwMode="auto">
          <a:xfrm>
            <a:off x="634391" y="2492896"/>
            <a:ext cx="4480498"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7" name="矩形 6"/>
              <p:cNvSpPr/>
              <p:nvPr/>
            </p:nvSpPr>
            <p:spPr>
              <a:xfrm>
                <a:off x="5413265" y="2726922"/>
                <a:ext cx="3096344" cy="2556284"/>
              </a:xfrm>
              <a:prstGeom prst="rect">
                <a:avLst/>
              </a:prstGeom>
              <a:solidFill>
                <a:schemeClr val="accent3">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Georgia" panose="02040502050405020303" pitchFamily="18" charset="0"/>
                    <a:ea typeface="楷体" panose="02010609060101010101" pitchFamily="49" charset="-122"/>
                  </a:rPr>
                  <a:t>图泰勒多项式。</a:t>
                </a:r>
                <a:r>
                  <a:rPr lang="zh-CN" altLang="en-US" sz="2000" b="0" dirty="0">
                    <a:solidFill>
                      <a:schemeClr val="tx1"/>
                    </a:solidFill>
                    <a:latin typeface="Georgia" panose="02040502050405020303" pitchFamily="18" charset="0"/>
                    <a:ea typeface="楷体" panose="02010609060101010101" pitchFamily="49" charset="-122"/>
                  </a:rPr>
                  <a:t>原函数</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𝑠𝑖𝑛</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𝑐𝑜𝑠</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b="0" dirty="0">
                    <a:solidFill>
                      <a:schemeClr val="tx1"/>
                    </a:solidFill>
                    <a:latin typeface="Georgia" panose="02040502050405020303" pitchFamily="18" charset="0"/>
                    <a:ea typeface="楷体" panose="02010609060101010101" pitchFamily="49" charset="-122"/>
                  </a:rPr>
                  <a:t>(</a:t>
                </a:r>
                <a:r>
                  <a:rPr lang="zh-CN" altLang="en-US" sz="2000" b="0" dirty="0">
                    <a:solidFill>
                      <a:schemeClr val="tx1"/>
                    </a:solidFill>
                    <a:latin typeface="Georgia" panose="02040502050405020303" pitchFamily="18" charset="0"/>
                    <a:ea typeface="楷体" panose="02010609060101010101" pitchFamily="49" charset="-122"/>
                  </a:rPr>
                  <a:t>黑色，实心</a:t>
                </a:r>
                <a:r>
                  <a:rPr lang="en-US" altLang="zh-CN" sz="2000" b="0" dirty="0">
                    <a:solidFill>
                      <a:schemeClr val="tx1"/>
                    </a:solidFill>
                    <a:latin typeface="Georgia" panose="02040502050405020303" pitchFamily="18" charset="0"/>
                    <a:ea typeface="楷体" panose="02010609060101010101" pitchFamily="49" charset="-122"/>
                  </a:rPr>
                  <a:t>)</a:t>
                </a:r>
                <a:r>
                  <a:rPr lang="zh-CN" altLang="en-US" sz="2000" b="0" dirty="0">
                    <a:solidFill>
                      <a:schemeClr val="tx1"/>
                    </a:solidFill>
                    <a:latin typeface="Georgia" panose="02040502050405020303" pitchFamily="18" charset="0"/>
                    <a:ea typeface="楷体" panose="02010609060101010101" pitchFamily="49" charset="-122"/>
                  </a:rPr>
                  <a:t>在</a:t>
                </a:r>
                <a14:m>
                  <m:oMath xmlns:m="http://schemas.openxmlformats.org/officeDocument/2006/math">
                    <m:sSub>
                      <m:sSubPr>
                        <m:ctrlPr>
                          <a:rPr lang="zh-CN" altLang="zh-CN" sz="20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0</m:t>
                    </m:r>
                  </m:oMath>
                </a14:m>
                <a:r>
                  <a:rPr lang="zh-CN" altLang="en-US" sz="2000" b="0" dirty="0">
                    <a:solidFill>
                      <a:schemeClr val="tx1"/>
                    </a:solidFill>
                    <a:latin typeface="Georgia" panose="02040502050405020303" pitchFamily="18" charset="0"/>
                    <a:ea typeface="楷体" panose="02010609060101010101" pitchFamily="49" charset="-122"/>
                  </a:rPr>
                  <a:t>附近用泰勒多项式</a:t>
                </a:r>
                <a:r>
                  <a:rPr lang="en-US" altLang="zh-CN" sz="2000" b="0" dirty="0">
                    <a:solidFill>
                      <a:schemeClr val="tx1"/>
                    </a:solidFill>
                    <a:latin typeface="Georgia" panose="02040502050405020303" pitchFamily="18" charset="0"/>
                    <a:ea typeface="楷体" panose="02010609060101010101" pitchFamily="49" charset="-122"/>
                  </a:rPr>
                  <a:t>(</a:t>
                </a:r>
                <a:r>
                  <a:rPr lang="zh-CN" altLang="en-US" sz="2000" b="0" dirty="0">
                    <a:solidFill>
                      <a:schemeClr val="tx1"/>
                    </a:solidFill>
                    <a:latin typeface="Georgia" panose="02040502050405020303" pitchFamily="18" charset="0"/>
                    <a:ea typeface="楷体" panose="02010609060101010101" pitchFamily="49" charset="-122"/>
                  </a:rPr>
                  <a:t>虚线</a:t>
                </a:r>
                <a:r>
                  <a:rPr lang="en-US" altLang="zh-CN" sz="2000" b="0" dirty="0">
                    <a:solidFill>
                      <a:schemeClr val="tx1"/>
                    </a:solidFill>
                    <a:latin typeface="Georgia" panose="02040502050405020303" pitchFamily="18" charset="0"/>
                    <a:ea typeface="楷体" panose="02010609060101010101" pitchFamily="49" charset="-122"/>
                  </a:rPr>
                  <a:t>)</a:t>
                </a:r>
                <a:r>
                  <a:rPr lang="zh-CN" altLang="en-US" sz="2000" b="0" dirty="0">
                    <a:solidFill>
                      <a:schemeClr val="tx1"/>
                    </a:solidFill>
                    <a:latin typeface="Georgia" panose="02040502050405020303" pitchFamily="18" charset="0"/>
                    <a:ea typeface="楷体" panose="02010609060101010101" pitchFamily="49" charset="-122"/>
                  </a:rPr>
                  <a:t>逼近。高阶泰勒多项式能更好地逼近函数</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sz="2000" b="0" dirty="0">
                    <a:solidFill>
                      <a:schemeClr val="tx1"/>
                    </a:solidFill>
                    <a:latin typeface="Georgia" panose="02040502050405020303" pitchFamily="18" charset="0"/>
                    <a:ea typeface="楷体" panose="02010609060101010101" pitchFamily="49" charset="-122"/>
                  </a:rPr>
                  <a:t>。</a:t>
                </a:r>
                <a14:m>
                  <m:oMath xmlns:m="http://schemas.openxmlformats.org/officeDocument/2006/math">
                    <m:sSub>
                      <m:sSubPr>
                        <m:ctrlPr>
                          <a:rPr lang="zh-CN" altLang="zh-CN" sz="2000" b="0" i="1">
                            <a:solidFill>
                              <a:schemeClr val="tx1"/>
                            </a:solidFill>
                            <a:latin typeface="Cambria Math" panose="02040503050406030204" pitchFamily="18" charset="0"/>
                            <a:ea typeface="Cambria Math" panose="02040503050406030204" pitchFamily="18" charset="0"/>
                          </a:rPr>
                        </m:ctrlPr>
                      </m:sSubPr>
                      <m:e>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10</m:t>
                        </m:r>
                      </m:sub>
                    </m:sSub>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2000" b="0" dirty="0">
                    <a:solidFill>
                      <a:schemeClr val="tx1"/>
                    </a:solidFill>
                    <a:latin typeface="Georgia" panose="02040502050405020303" pitchFamily="18" charset="0"/>
                    <a:ea typeface="楷体" panose="02010609060101010101" pitchFamily="49" charset="-122"/>
                  </a:rPr>
                  <a:t>​ </a:t>
                </a:r>
                <a:r>
                  <a:rPr lang="zh-CN" altLang="en-US" sz="2000" b="0" dirty="0">
                    <a:solidFill>
                      <a:schemeClr val="tx1"/>
                    </a:solidFill>
                    <a:latin typeface="Georgia" panose="02040502050405020303" pitchFamily="18" charset="0"/>
                    <a:ea typeface="楷体" panose="02010609060101010101" pitchFamily="49" charset="-122"/>
                  </a:rPr>
                  <a:t>在</a:t>
                </a:r>
                <a:r>
                  <a:rPr lang="en-US" altLang="zh-CN" sz="2000" b="0" dirty="0">
                    <a:solidFill>
                      <a:schemeClr val="tx1"/>
                    </a:solidFill>
                    <a:latin typeface="Georgia" panose="02040502050405020303" pitchFamily="18" charset="0"/>
                    <a:ea typeface="楷体" panose="02010609060101010101" pitchFamily="49" charset="-122"/>
                  </a:rPr>
                  <a:t>[-4, 4]</a:t>
                </a:r>
                <a:r>
                  <a:rPr lang="zh-CN" altLang="en-US" sz="2000" b="0" dirty="0">
                    <a:solidFill>
                      <a:schemeClr val="tx1"/>
                    </a:solidFill>
                    <a:latin typeface="Georgia" panose="02040502050405020303" pitchFamily="18" charset="0"/>
                    <a:ea typeface="楷体" panose="02010609060101010101" pitchFamily="49" charset="-122"/>
                  </a:rPr>
                  <a:t>中已经与</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en-US" sz="2000" b="0" dirty="0">
                    <a:solidFill>
                      <a:schemeClr val="tx1"/>
                    </a:solidFill>
                    <a:latin typeface="Georgia" panose="02040502050405020303" pitchFamily="18" charset="0"/>
                    <a:ea typeface="楷体" panose="02010609060101010101" pitchFamily="49" charset="-122"/>
                  </a:rPr>
                  <a:t>很相似了。</a:t>
                </a:r>
                <a:endParaRPr lang="zh-CN" altLang="en-US" sz="2000" b="0" dirty="0">
                  <a:latin typeface="Georgia" panose="02040502050405020303" pitchFamily="18" charset="0"/>
                  <a:ea typeface="楷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5413265" y="2726922"/>
                <a:ext cx="3096344" cy="2556284"/>
              </a:xfrm>
              <a:prstGeom prst="rect">
                <a:avLst/>
              </a:prstGeom>
              <a:blipFill rotWithShape="1">
                <a:blip r:embed="rId3"/>
                <a:stretch>
                  <a:fillRect l="-427" t="-506" r="-390" b="-497"/>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 导数法则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71472" y="1244248"/>
                <a:ext cx="8229600" cy="5328592"/>
              </a:xfrm>
            </p:spPr>
            <p:txBody>
              <a:bodyPr/>
              <a:lstStyle/>
              <a:p>
                <a:r>
                  <a:rPr kumimoji="1" lang="zh-CN" altLang="en-US" sz="2400" dirty="0"/>
                  <a:t>用</a:t>
                </a:r>
                <a14:m>
                  <m:oMath xmlns:m="http://schemas.openxmlformats.org/officeDocument/2006/math">
                    <m:sSup>
                      <m:sSup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m:t>
                        </m:r>
                      </m:sup>
                    </m:sSup>
                  </m:oMath>
                </a14:m>
                <a:r>
                  <a:rPr kumimoji="1" lang="zh-CN" altLang="en-US" sz="2400" dirty="0"/>
                  <a:t>表示</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的导数，基本的微分规则有：</a:t>
                </a:r>
                <a:endParaRPr kumimoji="1" lang="en-US" altLang="zh-CN" sz="2400" dirty="0"/>
              </a:p>
              <a:p>
                <a:pPr lvl="1"/>
                <a:r>
                  <a:rPr kumimoji="1" lang="zh-CN" altLang="en-US" sz="2000" dirty="0"/>
                  <a:t>乘法规则：</a:t>
                </a: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kumimoji="1" lang="zh-CN" altLang="en-US" sz="2000" dirty="0"/>
                  <a:t>除法规则：</a:t>
                </a:r>
                <a:r>
                  <a:rPr lang="zh-CN" altLang="zh-CN" sz="2000" dirty="0">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en>
                            </m:f>
                          </m:e>
                        </m:d>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den>
                    </m:f>
                  </m:oMath>
                </a14:m>
                <a:endParaRPr kumimoji="1" lang="en-US" altLang="zh-CN" sz="2000" dirty="0"/>
              </a:p>
              <a:p>
                <a:pPr lvl="1"/>
                <a:r>
                  <a:rPr kumimoji="1" lang="zh-CN" altLang="en-US" sz="2000" dirty="0"/>
                  <a:t>加法规则：</a:t>
                </a: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endParaRPr kumimoji="1" lang="en-US" altLang="zh-CN" sz="2000" dirty="0"/>
              </a:p>
              <a:p>
                <a:pPr lvl="1"/>
                <a:r>
                  <a:rPr kumimoji="1" lang="zh-CN" altLang="en-US" sz="2000" dirty="0"/>
                  <a:t>链式法则：</a:t>
                </a: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endParaRPr kumimoji="1" lang="en-US" altLang="zh-CN" sz="2000" dirty="0"/>
              </a:p>
              <a:p>
                <a:pPr marL="457200" lvl="1" indent="0">
                  <a:buNone/>
                </a:pPr>
                <a:r>
                  <a:rPr kumimoji="1" lang="en-US" altLang="zh-CN" sz="2000" dirty="0"/>
                  <a:t>	</a:t>
                </a:r>
                <a:r>
                  <a:rPr kumimoji="1" lang="zh-CN" altLang="en-US" sz="2000" dirty="0"/>
                  <a:t>这里，</a:t>
                </a: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000" dirty="0"/>
                  <a:t>表示函数复合：</a:t>
                </a:r>
                <a:r>
                  <a:rPr lang="en-US" altLang="zh-CN" sz="2000" dirty="0"/>
                  <a:t> </a:t>
                </a:r>
                <a14:m>
                  <m:oMath xmlns:m="http://schemas.openxmlformats.org/officeDocument/2006/math">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𝑓</m:t>
                    </m:r>
                    <m:r>
                      <a:rPr lang="en-US" altLang="zh-CN" sz="2000">
                        <a:latin typeface="Cambria Math" panose="02040503050406030204" pitchFamily="18" charset="0"/>
                      </a:rPr>
                      <m:t>(</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𝑔</m:t>
                    </m:r>
                    <m:r>
                      <a:rPr lang="en-US" altLang="zh-CN" sz="2000">
                        <a:latin typeface="Cambria Math" panose="02040503050406030204" pitchFamily="18" charset="0"/>
                      </a:rPr>
                      <m:t>(</m:t>
                    </m:r>
                    <m:r>
                      <a:rPr lang="en-US" altLang="zh-CN" sz="2000" i="1">
                        <a:latin typeface="Cambria Math" panose="02040503050406030204" pitchFamily="18" charset="0"/>
                      </a:rPr>
                      <m:t>𝑓</m:t>
                    </m:r>
                    <m:r>
                      <a:rPr lang="en-US" altLang="zh-CN" sz="2000">
                        <a:latin typeface="Cambria Math" panose="02040503050406030204" pitchFamily="18" charset="0"/>
                      </a:rPr>
                      <m:t>(</m:t>
                    </m:r>
                    <m:r>
                      <a:rPr lang="en-US" altLang="zh-CN" sz="2000" i="1">
                        <a:latin typeface="Cambria Math" panose="02040503050406030204" pitchFamily="18" charset="0"/>
                      </a:rPr>
                      <m:t>𝑥</m:t>
                    </m:r>
                    <m:r>
                      <a:rPr lang="en-US" altLang="zh-CN" sz="2000">
                        <a:latin typeface="Cambria Math" panose="02040503050406030204" pitchFamily="18" charset="0"/>
                      </a:rPr>
                      <m:t>))</m:t>
                    </m:r>
                  </m:oMath>
                </a14:m>
                <a:endParaRPr lang="en-US" altLang="zh-CN" sz="2000" dirty="0"/>
              </a:p>
              <a:p>
                <a:pPr marL="457200" lvl="1" indent="0">
                  <a:buNone/>
                </a:pPr>
                <a:endParaRPr lang="zh-CN" altLang="zh-CN" sz="2000" dirty="0"/>
              </a:p>
              <a:p>
                <a:r>
                  <a:rPr kumimoji="1" lang="zh-CN" altLang="en-US" sz="2400" dirty="0"/>
                  <a:t>例 </a:t>
                </a:r>
                <a:r>
                  <a:rPr kumimoji="1" lang="en-US" altLang="zh-CN" sz="2400" dirty="0"/>
                  <a:t> </a:t>
                </a:r>
                <a:r>
                  <a:rPr kumimoji="1" lang="zh-CN" altLang="en-US" sz="2400" dirty="0"/>
                  <a:t>用链式法则计算函数</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4</m:t>
                        </m:r>
                      </m:sup>
                    </m:sSup>
                  </m:oMath>
                </a14:m>
                <a:r>
                  <a:rPr kumimoji="1" lang="en-US" altLang="zh-CN" sz="2400" dirty="0"/>
                  <a:t> </a:t>
                </a:r>
                <a:r>
                  <a:rPr kumimoji="1" lang="zh-CN" altLang="en-US" sz="2400" dirty="0"/>
                  <a:t>的导数</a:t>
                </a:r>
                <a:r>
                  <a:rPr kumimoji="1" lang="zh-CN" altLang="en-US" sz="2400" dirty="0">
                    <a:solidFill>
                      <a:srgbClr val="FF0000"/>
                    </a:solidFill>
                  </a:rPr>
                  <a:t>？</a:t>
                </a:r>
                <a:endParaRPr kumimoji="1" lang="en-US" altLang="zh-CN" sz="2400" dirty="0">
                  <a:solidFill>
                    <a:srgbClr val="FF0000"/>
                  </a:solidFill>
                </a:endParaRPr>
              </a:p>
              <a:p>
                <a:pPr>
                  <a:buFont typeface="Wingdings" panose="05000000000000000000" pitchFamily="2" charset="2"/>
                  <a:buChar char="p"/>
                </a:pPr>
                <a14:m>
                  <m:oMath xmlns:m="http://schemas.openxmlformats.org/officeDocument/2006/math">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d>
                      <m:dPr>
                        <m:ctrlP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d>
                      </m:e>
                    </m:d>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box>
                      <m:box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e>
                    </m:box>
                    <m:d>
                      <m:dPr>
                        <m:ctrlPr>
                          <a:rPr lang="en-US" altLang="zh-CN" sz="2000" i="1"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zh-CN" altLang="en-US"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e>
                    </m:d>
                    <m:r>
                      <a:rPr lang="en-US" altLang="zh-CN" sz="20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4</m:t>
                        </m:r>
                      </m:sup>
                    </m:sSup>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kumimoji="1" lang="en-US" altLang="zh-CN" sz="2000" dirty="0"/>
                  <a:t>    </a:t>
                </a:r>
                <a:r>
                  <a:rPr kumimoji="1" lang="zh-CN" altLang="en-US" sz="2000" dirty="0"/>
                  <a:t>我们得到了</a:t>
                </a:r>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000" dirty="0"/>
                  <a:t>和</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oMath>
                </a14:m>
                <a:r>
                  <a:rPr kumimoji="1" lang="zh-CN" altLang="en-US" sz="2000" dirty="0"/>
                  <a:t>的导数为：</a:t>
                </a:r>
                <a:r>
                  <a:rPr lang="zh-CN" altLang="zh-CN" sz="2000" dirty="0"/>
                  <a:t> </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b="0" i="1" smtClean="0">
                        <a:latin typeface="Cambria Math" panose="02040503050406030204" pitchFamily="18" charset="0"/>
                      </a:rPr>
                      <m:t>,  </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𝑔</m:t>
                        </m:r>
                      </m:e>
                      <m:sup>
                        <m:r>
                          <a:rPr lang="en-US" altLang="zh-CN" sz="2000" i="1">
                            <a:latin typeface="Cambria Math" panose="02040503050406030204" pitchFamily="18" charset="0"/>
                          </a:rPr>
                          <m:t>′</m:t>
                        </m:r>
                      </m:sup>
                    </m:sSup>
                    <m:r>
                      <a:rPr lang="en-US" altLang="zh-CN" sz="2000">
                        <a:latin typeface="Cambria Math" panose="02040503050406030204" pitchFamily="18" charset="0"/>
                      </a:rPr>
                      <m:t>(</m:t>
                    </m:r>
                    <m:r>
                      <a:rPr lang="en-US" altLang="zh-CN" sz="2000" i="1">
                        <a:latin typeface="Cambria Math" panose="02040503050406030204" pitchFamily="18" charset="0"/>
                      </a:rPr>
                      <m:t>𝑓</m:t>
                    </m:r>
                    <m:r>
                      <a:rPr lang="en-US" altLang="zh-CN" sz="2000">
                        <a:latin typeface="Cambria Math" panose="02040503050406030204" pitchFamily="18" charset="0"/>
                      </a:rPr>
                      <m:t>)=</m:t>
                    </m:r>
                    <m:r>
                      <a:rPr lang="en-US" altLang="zh-CN" sz="2000">
                        <a:latin typeface="Cambria Math" panose="02040503050406030204" pitchFamily="18" charset="0"/>
                      </a:rPr>
                      <m:t>4</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a:latin typeface="Cambria Math" panose="02040503050406030204" pitchFamily="18" charset="0"/>
                          </a:rPr>
                          <m:t>3</m:t>
                        </m:r>
                      </m:sup>
                    </m:sSup>
                  </m:oMath>
                </a14:m>
                <a:endParaRPr lang="en-US" altLang="zh-CN" sz="2000" dirty="0"/>
              </a:p>
              <a:p>
                <a:pPr marL="0" indent="0">
                  <a:buNone/>
                </a:pPr>
                <a:r>
                  <a:rPr lang="zh-CN" altLang="en-US" sz="2000" dirty="0"/>
                  <a:t>    使得</a:t>
                </a:r>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ℎ</m:t>
                    </m:r>
                  </m:oMath>
                </a14:m>
                <a:r>
                  <a:rPr lang="zh-CN" altLang="en-US" sz="2000" dirty="0"/>
                  <a:t>的导数为：</a:t>
                </a:r>
                <a:r>
                  <a:rPr lang="zh-CN" altLang="zh-CN" sz="2000" dirty="0"/>
                  <a:t> </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ℎ</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𝑔</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e>
                    </m:d>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a:latin typeface="Cambria Math" panose="02040503050406030204" pitchFamily="18" charset="0"/>
                      </a:rPr>
                      <m:t>=</m:t>
                    </m:r>
                    <m:d>
                      <m:dPr>
                        <m:ctrlPr>
                          <a:rPr lang="zh-CN" altLang="zh-CN" sz="2000" i="1">
                            <a:latin typeface="Cambria Math" panose="02040503050406030204" pitchFamily="18" charset="0"/>
                          </a:rPr>
                        </m:ctrlPr>
                      </m:dPr>
                      <m:e>
                        <m:r>
                          <a:rPr lang="en-US" altLang="zh-CN" sz="2000">
                            <a:latin typeface="Cambria Math" panose="02040503050406030204" pitchFamily="18" charset="0"/>
                          </a:rPr>
                          <m:t>4</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a:latin typeface="Cambria Math" panose="02040503050406030204" pitchFamily="18" charset="0"/>
                              </a:rPr>
                              <m:t>3</m:t>
                            </m:r>
                          </m:sup>
                        </m:sSup>
                      </m:e>
                    </m:d>
                    <m:r>
                      <a:rPr lang="en-US" altLang="zh-CN" sz="2000">
                        <a:latin typeface="Cambria Math" panose="02040503050406030204" pitchFamily="18" charset="0"/>
                      </a:rPr>
                      <m:t>⋅</m:t>
                    </m:r>
                    <m:r>
                      <a:rPr lang="en-US" altLang="zh-CN" sz="2000">
                        <a:latin typeface="Cambria Math" panose="02040503050406030204" pitchFamily="18" charset="0"/>
                      </a:rPr>
                      <m:t>2</m:t>
                    </m:r>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limUpp>
                        <m:limUppPr>
                          <m:ctrlPr>
                            <a:rPr lang="zh-CN" altLang="zh-CN" sz="2000" i="1">
                              <a:latin typeface="Cambria Math" panose="02040503050406030204" pitchFamily="18" charset="0"/>
                            </a:rPr>
                          </m:ctrlPr>
                        </m:limUppPr>
                        <m:e>
                          <m:r>
                            <a:rPr lang="en-US" altLang="zh-CN" sz="2000">
                              <a:latin typeface="Cambria Math" panose="02040503050406030204" pitchFamily="18" charset="0"/>
                            </a:rPr>
                            <m:t>=</m:t>
                          </m:r>
                        </m:e>
                        <m:lim>
                          <m:r>
                            <a:rPr lang="en-US" altLang="zh-CN" sz="2000" smtClean="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m:t>
                          </m:r>
                          <m:r>
                            <a:rPr lang="en-US" altLang="zh-CN" sz="2000" smtClean="0">
                              <a:solidFill>
                                <a:srgbClr val="FF0000"/>
                              </a:solidFill>
                              <a:latin typeface="Cambria Math" panose="02040503050406030204" pitchFamily="18" charset="0"/>
                            </a:rPr>
                            <m:t>)</m:t>
                          </m:r>
                        </m:lim>
                      </m:limUpp>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1</m:t>
                      </m:r>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3</m:t>
                          </m:r>
                        </m:sup>
                      </m:sSup>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a:latin typeface="Cambria Math" panose="02040503050406030204" pitchFamily="18" charset="0"/>
                        </a:rPr>
                        <m:t>=</m:t>
                      </m:r>
                      <m:r>
                        <a:rPr lang="en-US" altLang="zh-CN" sz="2000">
                          <a:latin typeface="Cambria Math" panose="02040503050406030204" pitchFamily="18" charset="0"/>
                        </a:rPr>
                        <m:t>8</m:t>
                      </m:r>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1</m:t>
                      </m:r>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3</m:t>
                          </m:r>
                        </m:sup>
                      </m:sSup>
                    </m:oMath>
                  </m:oMathPara>
                </a14:m>
                <a:endParaRPr lang="zh-CN" altLang="zh-CN" sz="2000" dirty="0"/>
              </a:p>
              <a:p>
                <a:endParaRPr lang="zh-CN" altLang="zh-CN" sz="2000" dirty="0"/>
              </a:p>
              <a:p>
                <a:endParaRPr kumimoji="1"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571472" y="1244248"/>
                <a:ext cx="8229600" cy="5328592"/>
              </a:xfrm>
              <a:blipFill rotWithShape="1">
                <a:blip r:embed="rId1"/>
                <a:stretch>
                  <a:fillRect l="-7" t="-5" r="7" b="-696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多</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元函数</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多元函数极限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indent="0">
                  <a:lnSpc>
                    <a:spcPct val="160000"/>
                  </a:lnSpc>
                </a:pPr>
                <a:r>
                  <a:rPr lang="zh-CN" altLang="en-US" sz="2400" b="1" dirty="0">
                    <a:cs typeface="Times New Roman" panose="02020603050405020304" pitchFamily="18" charset="0"/>
                  </a:rPr>
                  <a:t>定义</a:t>
                </a:r>
                <a:r>
                  <a:rPr lang="zh-CN" altLang="en-US" sz="2400" dirty="0">
                    <a:cs typeface="Times New Roman" panose="02020603050405020304" pitchFamily="18" charset="0"/>
                  </a:rPr>
                  <a:t>：设函数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a14:m>
                <a:r>
                  <a:rPr lang="zh-CN" altLang="en-US" sz="2400" dirty="0">
                    <a:cs typeface="Times New Roman" panose="02020603050405020304" pitchFamily="18" charset="0"/>
                  </a:rPr>
                  <a:t>在点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r>
                  <a:rPr lang="zh-CN" altLang="en-US" sz="2400" dirty="0">
                    <a:cs typeface="Times New Roman" panose="02020603050405020304" pitchFamily="18" charset="0"/>
                  </a:rPr>
                  <a:t>附近有定义（而在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r>
                  <a:rPr lang="zh-CN" altLang="en-US" sz="2400" dirty="0">
                    <a:cs typeface="Times New Roman" panose="02020603050405020304" pitchFamily="18" charset="0"/>
                  </a:rPr>
                  <a:t>点是否有定义无关紧要）。如果对任意给定的</a:t>
                </a:r>
                <a14:m>
                  <m:oMath xmlns:m="http://schemas.openxmlformats.org/officeDocument/2006/math">
                    <m:r>
                      <a:rPr lang="en-US" altLang="zh-CN" sz="2400" b="0" i="1" smtClean="0">
                        <a:latin typeface="Cambria Math" panose="02040503050406030204" pitchFamily="18" charset="0"/>
                      </a:rPr>
                      <m:t>𝜖</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oMath>
                </a14:m>
                <a:r>
                  <a:rPr lang="zh-CN" altLang="en-US" sz="2400" dirty="0">
                    <a:cs typeface="Times New Roman" panose="02020603050405020304" pitchFamily="18" charset="0"/>
                  </a:rPr>
                  <a:t>，总存在</a:t>
                </a:r>
                <a14:m>
                  <m:oMath xmlns:m="http://schemas.openxmlformats.org/officeDocument/2006/math">
                    <m:r>
                      <a:rPr lang="en-US" altLang="zh-CN" sz="2400" b="0" i="1" smtClean="0">
                        <a:latin typeface="Cambria Math" panose="02040503050406030204" pitchFamily="18" charset="0"/>
                      </a:rPr>
                      <m:t>𝛿</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oMath>
                </a14:m>
                <a:r>
                  <a:rPr lang="zh-CN" altLang="en-US" sz="2400" dirty="0">
                    <a:cs typeface="Times New Roman" panose="02020603050405020304" pitchFamily="18" charset="0"/>
                  </a:rPr>
                  <a:t>，当</a:t>
                </a:r>
                <a14:m>
                  <m:oMath xmlns:m="http://schemas.openxmlformats.org/officeDocument/2006/math">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e>
                    </m:d>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𝛿</m:t>
                    </m:r>
                  </m:oMath>
                </a14:m>
                <a:r>
                  <a:rPr lang="zh-CN" altLang="en-US" sz="2400" dirty="0">
                    <a:cs typeface="Times New Roman" panose="02020603050405020304" pitchFamily="18" charset="0"/>
                  </a:rPr>
                  <a:t>时恒有</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𝜖</m:t>
                    </m:r>
                  </m:oMath>
                </a14:m>
                <a:r>
                  <a:rPr lang="zh-CN" altLang="en-US" sz="2400" dirty="0">
                    <a:cs typeface="Times New Roman" panose="02020603050405020304" pitchFamily="18" charset="0"/>
                  </a:rPr>
                  <a:t>，就称</a:t>
                </a:r>
                <a14:m>
                  <m:oMath xmlns:m="http://schemas.openxmlformats.org/officeDocument/2006/math">
                    <m:r>
                      <a:rPr lang="en-US" altLang="zh-CN" sz="2400" b="0" i="1" smtClean="0">
                        <a:latin typeface="Cambria Math" panose="02040503050406030204" pitchFamily="18" charset="0"/>
                      </a:rPr>
                      <m:t>𝐴</m:t>
                    </m:r>
                  </m:oMath>
                </a14:m>
                <a:r>
                  <a:rPr lang="zh-CN" altLang="en-US" sz="2400" dirty="0">
                    <a:cs typeface="Times New Roman" panose="02020603050405020304" pitchFamily="18" charset="0"/>
                  </a:rPr>
                  <a:t>是多元函数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zh-CN" altLang="en-US" sz="2400" dirty="0">
                    <a:cs typeface="Times New Roman" panose="02020603050405020304" pitchFamily="18" charset="0"/>
                  </a:rPr>
                  <a:t>点的极限，记为</a:t>
                </a:r>
                <a:endParaRPr lang="en-US" altLang="zh-CN"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lim>
                      </m:limLow>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cs typeface="Cambria Math" panose="02040503050406030204" pitchFamily="18" charset="0"/>
                        </a:rPr>
                        <m:t>𝐴</m:t>
                      </m:r>
                    </m:oMath>
                  </m:oMathPara>
                </a14:m>
                <a:endParaRPr lang="en-US" altLang="zh-CN" sz="2400" b="0" i="1" dirty="0">
                  <a:latin typeface="Cambria Math" panose="02040503050406030204" pitchFamily="18" charset="0"/>
                  <a:cs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
        <p:nvSpPr>
          <p:cNvPr id="4" name="文本框 3"/>
          <p:cNvSpPr txBox="1"/>
          <p:nvPr/>
        </p:nvSpPr>
        <p:spPr>
          <a:xfrm>
            <a:off x="1175385" y="4252595"/>
            <a:ext cx="2388870" cy="1076325"/>
          </a:xfrm>
          <a:prstGeom prst="rect">
            <a:avLst/>
          </a:prstGeom>
          <a:noFill/>
        </p:spPr>
        <p:txBody>
          <a:bodyPr wrap="square" rtlCol="0">
            <a:spAutoFit/>
          </a:bodyPr>
          <a:p>
            <a:r>
              <a:rPr lang="en-US" altLang="zh-CN"/>
              <a:t>x</a:t>
            </a:r>
            <a:r>
              <a:rPr lang="zh-CN" altLang="en-US"/>
              <a:t>此时理解为向量</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多元函数极限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indent="0"/>
                <a:r>
                  <a:rPr lang="zh-CN" altLang="en-US" sz="2400" dirty="0">
                    <a:cs typeface="Times New Roman" panose="02020603050405020304" pitchFamily="18" charset="0"/>
                  </a:rPr>
                  <a:t>例：</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𝑥𝑦</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cs typeface="Times New Roman" panose="02020603050405020304" pitchFamily="18" charset="0"/>
                  </a:rPr>
                  <a:t>，是否在原点有极限？</a:t>
                </a:r>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解：显然</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en-US" altLang="zh-CN" sz="2400" dirty="0">
                    <a:cs typeface="Times New Roman" panose="02020603050405020304" pitchFamily="18" charset="0"/>
                  </a:rPr>
                  <a:t>,</a:t>
                </a:r>
                <a:r>
                  <a:rPr lang="zh-CN" altLang="en-US" sz="2400" dirty="0">
                    <a:cs typeface="Times New Roman" panose="02020603050405020304" pitchFamily="18" charset="0"/>
                  </a:rPr>
                  <a:t>因此</a:t>
                </a:r>
                <a14:m>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b="0" i="1" smtClean="0">
                            <a:latin typeface="Cambria Math" panose="02040503050406030204" pitchFamily="18" charset="0"/>
                          </a:rPr>
                          <m:t>𝑦</m:t>
                        </m:r>
                        <m:r>
                          <a:rPr lang="en-US" altLang="zh-CN" sz="2400" i="1">
                            <a:latin typeface="Cambria Math" panose="02040503050406030204" pitchFamily="18" charset="0"/>
                          </a:rPr>
                          <m:t>→</m:t>
                        </m:r>
                        <m:r>
                          <a:rPr lang="en-US" altLang="zh-CN" sz="2400" b="0" i="1" smtClean="0">
                            <a:latin typeface="Cambria Math" panose="02040503050406030204" pitchFamily="18" charset="0"/>
                          </a:rPr>
                          <m:t>0</m:t>
                        </m:r>
                      </m:lim>
                    </m:limLow>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en-US" altLang="zh-CN" sz="2400" dirty="0">
                    <a:cs typeface="Times New Roman" panose="02020603050405020304" pitchFamily="18" charset="0"/>
                  </a:rPr>
                  <a:t> </a:t>
                </a:r>
                <a14:m>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0</m:t>
                        </m:r>
                      </m:lim>
                    </m:limLow>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b="0" i="1" smtClean="0">
                            <a:latin typeface="Cambria Math" panose="02040503050406030204" pitchFamily="18" charset="0"/>
                          </a:rPr>
                          <m:t>0</m:t>
                        </m:r>
                      </m:e>
                    </m:d>
                    <m:r>
                      <a:rPr lang="en-US" altLang="zh-CN" sz="2400" i="1">
                        <a:latin typeface="Cambria Math" panose="02040503050406030204" pitchFamily="18" charset="0"/>
                      </a:rPr>
                      <m:t>=</m:t>
                    </m:r>
                    <m:r>
                      <a:rPr lang="en-US" altLang="zh-CN" sz="2400" i="1">
                        <a:latin typeface="Cambria Math" panose="02040503050406030204" pitchFamily="18" charset="0"/>
                      </a:rPr>
                      <m:t>0</m:t>
                    </m:r>
                  </m:oMath>
                </a14:m>
                <a:r>
                  <a:rPr lang="zh-CN" altLang="en-US" sz="2400" dirty="0">
                    <a:cs typeface="Times New Roman" panose="02020603050405020304" pitchFamily="18" charset="0"/>
                  </a:rPr>
                  <a:t>。即当</a:t>
                </a:r>
                <a14:m>
                  <m:oMath xmlns:m="http://schemas.openxmlformats.org/officeDocument/2006/math">
                    <m:r>
                      <a:rPr lang="en-US" altLang="zh-CN" sz="2400" b="0" i="1" smtClean="0">
                        <a:latin typeface="Cambria Math" panose="02040503050406030204" pitchFamily="18" charset="0"/>
                      </a:rPr>
                      <m:t>𝑀</m:t>
                    </m:r>
                  </m:oMath>
                </a14:m>
                <a:r>
                  <a:rPr lang="zh-CN" altLang="en-US" sz="2400" dirty="0">
                    <a:cs typeface="Times New Roman" panose="02020603050405020304" pitchFamily="18" charset="0"/>
                  </a:rPr>
                  <a:t>沿直线</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cs typeface="Times New Roman" panose="02020603050405020304" pitchFamily="18" charset="0"/>
                  </a:rPr>
                  <a:t>或沿直线</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cs typeface="Times New Roman" panose="02020603050405020304" pitchFamily="18" charset="0"/>
                  </a:rPr>
                  <a:t>而趋于原点时，</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趋于零。但当</a:t>
                </a:r>
                <a14:m>
                  <m:oMath xmlns:m="http://schemas.openxmlformats.org/officeDocument/2006/math">
                    <m:r>
                      <a:rPr lang="en-US" altLang="zh-CN" sz="2400" b="0" i="1" smtClean="0">
                        <a:latin typeface="Cambria Math" panose="02040503050406030204" pitchFamily="18" charset="0"/>
                      </a:rPr>
                      <m:t>𝑀</m:t>
                    </m:r>
                  </m:oMath>
                </a14:m>
                <a:r>
                  <a:rPr lang="zh-CN" altLang="en-US" sz="2400" dirty="0">
                    <a:cs typeface="Times New Roman" panose="02020603050405020304" pitchFamily="18" charset="0"/>
                  </a:rPr>
                  <a:t>沿直线</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趋于原点时</a:t>
                </a:r>
                <a:endParaRPr lang="en-US" altLang="zh-CN" sz="2400"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0</m:t>
                          </m:r>
                        </m:lim>
                      </m:limLow>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i="1">
                              <a:latin typeface="Cambria Math" panose="02040503050406030204" pitchFamily="18" charset="0"/>
                            </a:rPr>
                            <m:t>,</m:t>
                          </m:r>
                          <m:r>
                            <a:rPr lang="en-US" altLang="zh-CN" sz="2400" b="0" i="1" smtClean="0">
                              <a:latin typeface="Cambria Math" panose="02040503050406030204" pitchFamily="18" charset="0"/>
                            </a:rPr>
                            <m:t>𝑚𝑥</m:t>
                          </m:r>
                        </m:e>
                      </m:d>
                      <m:r>
                        <a:rPr lang="en-US" altLang="zh-CN" sz="2400" b="0" i="1"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0</m:t>
                          </m:r>
                        </m:lim>
                      </m:limLow>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b="0" i="1" smtClean="0">
                                  <a:latin typeface="Cambria Math" panose="02040503050406030204" pitchFamily="18" charset="0"/>
                                </a:rPr>
                                <m:t>2</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𝑚</m:t>
                              </m:r>
                            </m:e>
                            <m:sup>
                              <m:r>
                                <a:rPr lang="en-US" altLang="zh-CN" sz="2400" b="0" i="1" smtClean="0">
                                  <a:latin typeface="Cambria Math" panose="02040503050406030204" pitchFamily="18" charset="0"/>
                                </a:rPr>
                                <m:t>2</m:t>
                              </m:r>
                            </m:sup>
                          </m:sSup>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𝑚</m:t>
                          </m:r>
                        </m:num>
                        <m:den>
                          <m:r>
                            <a:rPr lang="en-US" altLang="zh-CN" sz="2400" b="0" i="1" smtClean="0">
                              <a:latin typeface="Cambria Math" panose="02040503050406030204" pitchFamily="18" charset="0"/>
                            </a:rPr>
                            <m:t>1</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𝑚</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即</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在原点极限不存在。</a:t>
                </a:r>
                <a:endParaRPr lang="zh-CN" altLang="en-US" sz="2400"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多元函数的连续性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b="1" dirty="0">
                    <a:cs typeface="Times New Roman" panose="02020603050405020304" pitchFamily="18" charset="0"/>
                  </a:rPr>
                  <a:t>定义：</a:t>
                </a:r>
                <a:r>
                  <a:rPr lang="zh-CN" altLang="en-US" dirty="0">
                    <a:cs typeface="Times New Roman" panose="02020603050405020304" pitchFamily="18" charset="0"/>
                  </a:rPr>
                  <a:t>若</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cs typeface="Times New Roman" panose="02020603050405020304" pitchFamily="18" charset="0"/>
                  </a:rPr>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cs typeface="Times New Roman" panose="02020603050405020304" pitchFamily="18" charset="0"/>
                  </a:rPr>
                  <a:t>有定义，</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0</m:t>
                            </m:r>
                          </m:sub>
                        </m:sSub>
                      </m:lim>
                    </m:limLow>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cs typeface="Times New Roman" panose="02020603050405020304" pitchFamily="18" charset="0"/>
                  </a:rPr>
                  <a:t>存在，且两者相等，即</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cs typeface="Times New Roman" panose="02020603050405020304" pitchFamily="18" charset="0"/>
                  </a:rPr>
                  <a:t>时，则称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cs typeface="Times New Roman" panose="02020603050405020304" pitchFamily="18" charset="0"/>
                  </a:rPr>
                  <a:t>在点</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0</m:t>
                        </m:r>
                      </m:sub>
                    </m:sSub>
                  </m:oMath>
                </a14:m>
                <a:r>
                  <a:rPr lang="zh-CN" altLang="en-US" dirty="0">
                    <a:cs typeface="Times New Roman" panose="02020603050405020304" pitchFamily="18" charset="0"/>
                  </a:rPr>
                  <a:t>连续。</a:t>
                </a:r>
                <a:endParaRPr lang="en-US" altLang="zh-CN" dirty="0">
                  <a:cs typeface="Times New Roman" panose="02020603050405020304" pitchFamily="18" charset="0"/>
                </a:endParaRPr>
              </a:p>
              <a:p>
                <a:pPr indent="0"/>
                <a:endParaRPr lang="en-US" altLang="zh-CN" dirty="0">
                  <a:cs typeface="Times New Roman" panose="02020603050405020304" pitchFamily="18" charset="0"/>
                </a:endParaRPr>
              </a:p>
              <a:p>
                <a:pPr indent="0"/>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a:t>课程介绍</a:t>
            </a:r>
            <a:endParaRPr lang="zh-CN" altLang="en-US" dirty="0"/>
          </a:p>
        </p:txBody>
      </p:sp>
      <p:sp>
        <p:nvSpPr>
          <p:cNvPr id="24579" name="Rectangle 3"/>
          <p:cNvSpPr>
            <a:spLocks noGrp="1" noChangeArrowheads="1"/>
          </p:cNvSpPr>
          <p:nvPr>
            <p:ph idx="1"/>
          </p:nvPr>
        </p:nvSpPr>
        <p:spPr/>
        <p:txBody>
          <a:bodyPr/>
          <a:lstStyle/>
          <a:p>
            <a:r>
              <a:rPr lang="zh-CN" altLang="en-US" dirty="0"/>
              <a:t>内容覆盖：</a:t>
            </a:r>
            <a:endParaRPr lang="en-US" altLang="zh-CN" dirty="0"/>
          </a:p>
          <a:p>
            <a:r>
              <a:rPr lang="zh-CN" altLang="en-US" dirty="0"/>
              <a:t>代数系统</a:t>
            </a:r>
            <a:endParaRPr lang="en-US" altLang="zh-CN" dirty="0"/>
          </a:p>
          <a:p>
            <a:r>
              <a:rPr lang="zh-CN" altLang="en-US" dirty="0"/>
              <a:t>线性代数</a:t>
            </a:r>
            <a:endParaRPr lang="en-US" altLang="zh-CN" dirty="0"/>
          </a:p>
          <a:p>
            <a:r>
              <a:rPr lang="zh-CN" altLang="en-US" dirty="0">
                <a:solidFill>
                  <a:srgbClr val="FF0000"/>
                </a:solidFill>
              </a:rPr>
              <a:t>向量与矩阵微分</a:t>
            </a:r>
            <a:endParaRPr lang="en-US" altLang="zh-CN" dirty="0">
              <a:solidFill>
                <a:srgbClr val="FF0000"/>
              </a:solidFill>
            </a:endParaRPr>
          </a:p>
          <a:p>
            <a:r>
              <a:rPr lang="zh-CN" altLang="en-US" dirty="0"/>
              <a:t>优化</a:t>
            </a:r>
            <a:endParaRPr lang="en-US" altLang="zh-CN" dirty="0"/>
          </a:p>
          <a:p>
            <a:r>
              <a:rPr lang="zh-CN" altLang="en-US" dirty="0"/>
              <a:t>算法</a:t>
            </a:r>
            <a:endParaRPr lang="en-US" altLang="zh-CN" dirty="0"/>
          </a:p>
          <a:p>
            <a:r>
              <a:rPr lang="zh-CN" altLang="en-US" dirty="0"/>
              <a:t>概率</a:t>
            </a:r>
            <a:endParaRPr lang="en-US" altLang="zh-CN" dirty="0"/>
          </a:p>
          <a:p>
            <a:r>
              <a:rPr lang="zh-CN" altLang="en-US" dirty="0"/>
              <a:t>应用</a:t>
            </a:r>
            <a:endParaRPr lang="en-US" altLang="zh-CN" dirty="0"/>
          </a:p>
          <a:p>
            <a:pPr eaLnBrk="1" hangingPunct="1"/>
            <a:endParaRPr lang="en-US" altLang="zh-CN" dirty="0"/>
          </a:p>
        </p:txBody>
      </p:sp>
      <p:sp>
        <p:nvSpPr>
          <p:cNvPr id="19459" name="灯片编号占位符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7BDA72D-6771-4124-8D2F-93DA4FE26A17}" type="slidenum">
              <a:rPr lang="zh-CN" altLang="en-US" smtClean="0">
                <a:solidFill>
                  <a:prstClr val="black">
                    <a:tint val="75000"/>
                  </a:prstClr>
                </a:solidFill>
              </a:rPr>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偏导数</a:t>
            </a:r>
            <a:endParaRPr lang="zh-CN" altLang="en-US" dirty="0"/>
          </a:p>
        </p:txBody>
      </p:sp>
      <p:sp>
        <p:nvSpPr>
          <p:cNvPr id="3" name="内容占位符 2"/>
          <p:cNvSpPr>
            <a:spLocks noGrp="1"/>
          </p:cNvSpPr>
          <p:nvPr>
            <p:ph idx="1"/>
          </p:nvPr>
        </p:nvSpPr>
        <p:spPr/>
        <p:txBody>
          <a:bodyPr>
            <a:normAutofit/>
          </a:bodyPr>
          <a:lstStyle/>
          <a:p>
            <a:pPr indent="0"/>
            <a:r>
              <a:rPr lang="zh-CN" altLang="en-US" dirty="0">
                <a:latin typeface="宋体" panose="02010600030101010101" pitchFamily="2" charset="-122"/>
              </a:rPr>
              <a:t>函数</a:t>
            </a:r>
            <a:r>
              <a:rPr lang="zh-CN" altLang="en-US">
                <a:latin typeface="宋体" panose="02010600030101010101" pitchFamily="2" charset="-122"/>
              </a:rPr>
              <a:t>的切面</a:t>
            </a:r>
            <a:endParaRPr lang="en-US" altLang="zh-CN" dirty="0">
              <a:latin typeface="宋体" panose="02010600030101010101" pitchFamily="2" charset="-122"/>
            </a:endParaRPr>
          </a:p>
        </p:txBody>
      </p:sp>
      <p:pic>
        <p:nvPicPr>
          <p:cNvPr id="6" name="图片 5"/>
          <p:cNvPicPr>
            <a:picLocks noChangeAspect="1"/>
          </p:cNvPicPr>
          <p:nvPr/>
        </p:nvPicPr>
        <p:blipFill>
          <a:blip r:embed="rId1"/>
          <a:stretch>
            <a:fillRect/>
          </a:stretch>
        </p:blipFill>
        <p:spPr>
          <a:xfrm>
            <a:off x="2339661" y="1844502"/>
            <a:ext cx="4353027" cy="46632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偏导数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dirty="0">
                    <a:cs typeface="Times New Roman" panose="02020603050405020304" pitchFamily="18" charset="0"/>
                  </a:rPr>
                  <a:t>例：设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3</m:t>
                        </m:r>
                      </m:sup>
                    </m:sSup>
                  </m:oMath>
                </a14:m>
                <a:r>
                  <a:rPr lang="zh-CN" altLang="en-US" dirty="0">
                    <a:cs typeface="Times New Roman" panose="02020603050405020304" pitchFamily="18" charset="0"/>
                  </a:rPr>
                  <a:t>，求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oMath>
                </a14:m>
                <a:endParaRPr lang="en-US" altLang="zh-CN" dirty="0">
                  <a:cs typeface="Times New Roman" panose="02020603050405020304" pitchFamily="18" charset="0"/>
                </a:endParaRPr>
              </a:p>
              <a:p>
                <a:pPr indent="0"/>
                <a:r>
                  <a:rPr lang="zh-CN" altLang="en-US" dirty="0">
                    <a:cs typeface="Times New Roman" panose="02020603050405020304" pitchFamily="18" charset="0"/>
                  </a:rPr>
                  <a:t>解：</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oMath>
                </a14:m>
                <a:r>
                  <a:rPr lang="zh-CN" altLang="en-US" dirty="0">
                    <a:cs typeface="Times New Roman" panose="02020603050405020304" pitchFamily="18" charset="0"/>
                  </a:rPr>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oMath>
                </a14:m>
                <a:endParaRPr lang="en-US" altLang="zh-CN" dirty="0">
                  <a:cs typeface="Times New Roman" panose="02020603050405020304" pitchFamily="18" charset="0"/>
                </a:endParaRPr>
              </a:p>
              <a:p>
                <a:pPr indent="0"/>
                <a:r>
                  <a:rPr lang="zh-CN" altLang="en-US" dirty="0">
                    <a:cs typeface="Times New Roman" panose="02020603050405020304" pitchFamily="18" charset="0"/>
                  </a:rPr>
                  <a:t>例：设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e>
                    </m:func>
                  </m:oMath>
                </a14:m>
                <a:r>
                  <a:rPr lang="zh-CN" altLang="en-US" dirty="0">
                    <a:cs typeface="Times New Roman" panose="02020603050405020304" pitchFamily="18" charset="0"/>
                  </a:rPr>
                  <a:t>，求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𝑧</m:t>
                        </m:r>
                      </m:sub>
                    </m:sSub>
                  </m:oMath>
                </a14:m>
                <a:r>
                  <a:rPr lang="en-US" altLang="zh-CN" dirty="0">
                    <a:solidFill>
                      <a:srgbClr val="FF0000"/>
                    </a:solidFill>
                    <a:cs typeface="Times New Roman" panose="02020603050405020304" pitchFamily="18" charset="0"/>
                  </a:rPr>
                  <a:t>?</a:t>
                </a:r>
                <a:endParaRPr lang="en-US" altLang="zh-CN" dirty="0">
                  <a:solidFill>
                    <a:srgbClr val="FF0000"/>
                  </a:solidFill>
                  <a:cs typeface="Times New Roman" panose="02020603050405020304" pitchFamily="18" charset="0"/>
                </a:endParaRPr>
              </a:p>
              <a:p>
                <a:pPr indent="0"/>
                <a:r>
                  <a:rPr lang="zh-CN" altLang="en-US" dirty="0">
                    <a:cs typeface="Times New Roman" panose="02020603050405020304" pitchFamily="18" charset="0"/>
                  </a:rPr>
                  <a:t>解：</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3</m:t>
                            </m:r>
                          </m:sup>
                        </m:sSup>
                      </m:den>
                    </m:f>
                  </m:oMath>
                </a14:m>
                <a:r>
                  <a:rPr lang="zh-CN" altLang="en-US" dirty="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𝑦</m:t>
                        </m:r>
                      </m:num>
                      <m:den>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3</m:t>
                            </m:r>
                          </m:sup>
                        </m:sSup>
                      </m:den>
                    </m:f>
                  </m:oMath>
                </a14:m>
                <a:r>
                  <a:rPr lang="zh-CN" altLang="en-US" dirty="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3</m:t>
                            </m:r>
                          </m:sup>
                        </m:sSup>
                      </m:den>
                    </m:f>
                  </m:oMath>
                </a14:m>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全微分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indent="0"/>
                <a:r>
                  <a:rPr lang="zh-CN" altLang="en-US" sz="2400" dirty="0">
                    <a:cs typeface="Times New Roman" panose="02020603050405020304" pitchFamily="18" charset="0"/>
                  </a:rPr>
                  <a:t>对于一元函数</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a:t>
                </a:r>
                <a14:m>
                  <m:oMath xmlns:m="http://schemas.openxmlformats.org/officeDocument/2006/math">
                    <m:r>
                      <a:rPr lang="en-US" altLang="zh-CN" sz="2400" b="0" i="1" dirty="0" smtClean="0">
                        <a:latin typeface="Cambria Math" panose="02040503050406030204" pitchFamily="18" charset="0"/>
                      </a:rPr>
                      <m:t>𝑦</m:t>
                    </m:r>
                  </m:oMath>
                </a14:m>
                <a:r>
                  <a:rPr lang="zh-CN" altLang="en-US" sz="2400" dirty="0">
                    <a:cs typeface="Times New Roman" panose="02020603050405020304" pitchFamily="18" charset="0"/>
                  </a:rPr>
                  <a:t>关于</a:t>
                </a:r>
                <a14:m>
                  <m:oMath xmlns:m="http://schemas.openxmlformats.org/officeDocument/2006/math">
                    <m:r>
                      <a:rPr lang="en-US" altLang="zh-CN" sz="2400" b="0" i="1" dirty="0" smtClean="0">
                        <a:latin typeface="Cambria Math" panose="02040503050406030204" pitchFamily="18" charset="0"/>
                      </a:rPr>
                      <m:t>𝑥</m:t>
                    </m:r>
                  </m:oMath>
                </a14:m>
                <a:r>
                  <a:rPr lang="zh-CN" altLang="en-US" sz="2400" dirty="0">
                    <a:cs typeface="Times New Roman" panose="02020603050405020304" pitchFamily="18" charset="0"/>
                  </a:rPr>
                  <a:t>的微分具有两个特性：</a:t>
                </a:r>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a:t>
                </a:r>
                <a:r>
                  <a:rPr lang="en-US" altLang="zh-CN" sz="2400" dirty="0" err="1">
                    <a:cs typeface="Times New Roman" panose="02020603050405020304" pitchFamily="18" charset="0"/>
                  </a:rPr>
                  <a:t>i</a:t>
                </a:r>
                <a:r>
                  <a:rPr lang="zh-CN" altLang="en-US" sz="2400" dirty="0">
                    <a:cs typeface="Times New Roman" panose="02020603050405020304" pitchFamily="18" charset="0"/>
                  </a:rPr>
                  <a:t>）它与自变量的改变量成比例，</a:t>
                </a:r>
                <a14:m>
                  <m:oMath xmlns:m="http://schemas.openxmlformats.org/officeDocument/2006/math">
                    <m:r>
                      <a:rPr lang="en-US" altLang="zh-CN" sz="2400" b="0" i="1" smtClean="0">
                        <a:latin typeface="Cambria Math" panose="02040503050406030204" pitchFamily="18" charset="0"/>
                      </a:rPr>
                      <m:t>𝑑𝑦</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m:rPr>
                        <m:sty m:val="p"/>
                      </m:rPr>
                      <a:rPr lang="en-US" altLang="zh-CN" sz="2400" b="0" i="0" smtClean="0">
                        <a:latin typeface="Cambria Math" panose="02040503050406030204" pitchFamily="18" charset="0"/>
                      </a:rPr>
                      <m:t>Δ</m:t>
                    </m:r>
                    <m:r>
                      <a:rPr lang="en-US" altLang="zh-CN" sz="2400" i="1">
                        <a:latin typeface="Cambria Math" panose="02040503050406030204" pitchFamily="18" charset="0"/>
                      </a:rPr>
                      <m:t>𝑥</m:t>
                    </m:r>
                  </m:oMath>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a:t>
                </a:r>
                <a:r>
                  <a:rPr lang="en-US" altLang="zh-CN" sz="2400" dirty="0">
                    <a:cs typeface="Times New Roman" panose="02020603050405020304" pitchFamily="18" charset="0"/>
                  </a:rPr>
                  <a:t>ii</a:t>
                </a:r>
                <a:r>
                  <a:rPr lang="zh-CN" altLang="en-US" sz="2400" dirty="0">
                    <a:cs typeface="Times New Roman" panose="02020603050405020304" pitchFamily="18" charset="0"/>
                  </a:rPr>
                  <a:t>）当自变量的改变量</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oMath>
                </a14:m>
                <a:r>
                  <a:rPr lang="zh-CN" altLang="en-US" sz="2400" dirty="0">
                    <a:cs typeface="Times New Roman" panose="02020603050405020304" pitchFamily="18" charset="0"/>
                  </a:rPr>
                  <a:t>充分小时，</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endParaRPr lang="en-US" altLang="zh-CN" sz="2400" dirty="0">
                  <a:cs typeface="Times New Roman" panose="02020603050405020304" pitchFamily="18" charset="0"/>
                </a:endParaRPr>
              </a:p>
              <a:p>
                <a:pPr indent="0"/>
                <a:endParaRPr lang="en-US" altLang="zh-CN" sz="2400" dirty="0">
                  <a:cs typeface="Times New Roman" panose="02020603050405020304" pitchFamily="18" charset="0"/>
                </a:endParaRPr>
              </a:p>
              <a:p>
                <a:pPr indent="0"/>
                <a:r>
                  <a:rPr lang="zh-CN" altLang="en-US" sz="2400" b="1" dirty="0">
                    <a:cs typeface="Times New Roman" panose="02020603050405020304" pitchFamily="18" charset="0"/>
                  </a:rPr>
                  <a:t>全微分的定义：</a:t>
                </a:r>
                <a:r>
                  <a:rPr lang="zh-CN" altLang="en-US" sz="2400" dirty="0">
                    <a:cs typeface="Times New Roman" panose="02020603050405020304" pitchFamily="18" charset="0"/>
                  </a:rPr>
                  <a:t>若函数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的全改变量</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𝑓</m:t>
                    </m:r>
                  </m:oMath>
                </a14:m>
                <a:r>
                  <a:rPr lang="zh-CN" altLang="en-US" sz="2400" dirty="0">
                    <a:cs typeface="Times New Roman" panose="02020603050405020304" pitchFamily="18" charset="0"/>
                  </a:rPr>
                  <a:t>可表示为</a:t>
                </a:r>
                <a:endParaRPr lang="zh-CN" altLang="en-US" sz="2400"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i="1">
                          <a:latin typeface="Cambria Math" panose="02040503050406030204" pitchFamily="18" charset="0"/>
                        </a:rPr>
                        <m:t>=</m:t>
                      </m:r>
                      <m:r>
                        <a:rPr lang="en-US" altLang="zh-CN" sz="2400" i="1">
                          <a:latin typeface="Cambria Math" panose="02040503050406030204" pitchFamily="18" charset="0"/>
                        </a:rPr>
                        <m:t>𝐴</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𝐵</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𝑜</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i="1">
                                  <a:latin typeface="Cambria Math" panose="02040503050406030204" pitchFamily="18" charset="0"/>
                                </a:rPr>
                                <m:t>𝑥</m:t>
                              </m:r>
                              <m:r>
                                <a:rPr lang="en-US" altLang="zh-CN" sz="2400" b="0" i="1" smtClean="0">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i="1">
                                  <a:latin typeface="Cambria Math" panose="02040503050406030204" pitchFamily="18" charset="0"/>
                                </a:rPr>
                                <m:t>𝑦</m:t>
                              </m:r>
                              <m:r>
                                <a:rPr lang="en-US" altLang="zh-CN" sz="2400" b="0" i="1" smtClean="0">
                                  <a:latin typeface="Cambria Math" panose="02040503050406030204" pitchFamily="18" charset="0"/>
                                </a:rPr>
                                <m:t>)</m:t>
                              </m:r>
                            </m:e>
                            <m:sup>
                              <m:r>
                                <a:rPr lang="en-US" altLang="zh-CN" sz="2400" i="1">
                                  <a:latin typeface="Cambria Math" panose="02040503050406030204" pitchFamily="18" charset="0"/>
                                </a:rPr>
                                <m:t>2</m:t>
                              </m:r>
                            </m:sup>
                          </m:sSup>
                        </m:e>
                      </m:rad>
                      <m:r>
                        <a:rPr lang="en-US" altLang="zh-CN" sz="2400" i="1">
                          <a:latin typeface="Cambria Math" panose="02040503050406030204" pitchFamily="18" charset="0"/>
                        </a:rPr>
                        <m:t>)</m:t>
                      </m:r>
                    </m:oMath>
                  </m:oMathPara>
                </a14:m>
                <a:endParaRPr lang="en-US" altLang="zh-CN" sz="2400" dirty="0">
                  <a:cs typeface="Times New Roman" panose="02020603050405020304" pitchFamily="18" charset="0"/>
                </a:endParaRPr>
              </a:p>
              <a:p>
                <a:pPr indent="0">
                  <a:buNone/>
                </a:pPr>
                <a:r>
                  <a:rPr lang="zh-CN" altLang="en-US" sz="2400" dirty="0">
                    <a:cs typeface="Times New Roman" panose="02020603050405020304" pitchFamily="18" charset="0"/>
                  </a:rPr>
                  <a:t>其中</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oMath>
                </a14:m>
                <a:r>
                  <a:rPr lang="zh-CN" altLang="en-US" sz="2400" b="0" dirty="0">
                    <a:cs typeface="Times New Roman" panose="02020603050405020304" pitchFamily="18" charset="0"/>
                  </a:rPr>
                  <a:t>与</a:t>
                </a:r>
                <a14:m>
                  <m:oMath xmlns:m="http://schemas.openxmlformats.org/officeDocument/2006/math">
                    <m:r>
                      <m:rPr>
                        <m:sty m:val="p"/>
                      </m:rPr>
                      <a:rPr lang="en-US" altLang="zh-CN" sz="2400" b="0" i="0" dirty="0" smtClean="0">
                        <a:latin typeface="Cambria Math" panose="02040503050406030204" pitchFamily="18" charset="0"/>
                      </a:rPr>
                      <m:t>Δ</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Δ</m:t>
                    </m:r>
                    <m:r>
                      <a:rPr lang="en-US" altLang="zh-CN" sz="2400" b="0" i="1" dirty="0" smtClean="0">
                        <a:latin typeface="Cambria Math" panose="02040503050406030204" pitchFamily="18" charset="0"/>
                      </a:rPr>
                      <m:t>𝑦</m:t>
                    </m:r>
                  </m:oMath>
                </a14:m>
                <a:r>
                  <a:rPr lang="zh-CN" altLang="en-US" sz="2400" b="0" dirty="0">
                    <a:cs typeface="Times New Roman" panose="02020603050405020304" pitchFamily="18" charset="0"/>
                  </a:rPr>
                  <a:t>无关而仅与</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oMath>
                </a14:m>
                <a:r>
                  <a:rPr lang="zh-CN" altLang="en-US" sz="2400" b="0" dirty="0">
                    <a:cs typeface="Times New Roman" panose="02020603050405020304" pitchFamily="18" charset="0"/>
                  </a:rPr>
                  <a:t>有关，则称函数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i="1">
                        <a:latin typeface="Cambria Math" panose="02040503050406030204" pitchFamily="18" charset="0"/>
                      </a:rPr>
                      <m:t>在</m:t>
                    </m:r>
                  </m:oMath>
                </a14:m>
                <a:r>
                  <a:rPr lang="zh-CN" altLang="en-US" sz="2400" b="0" dirty="0">
                    <a:cs typeface="Times New Roman" panose="02020603050405020304" pitchFamily="18" charset="0"/>
                  </a:rPr>
                  <a:t>点</a:t>
                </a:r>
                <a14:m>
                  <m:oMath xmlns:m="http://schemas.openxmlformats.org/officeDocument/2006/math">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zh-CN" altLang="en-US" sz="2400" b="1" dirty="0">
                    <a:cs typeface="Times New Roman" panose="02020603050405020304" pitchFamily="18" charset="0"/>
                  </a:rPr>
                  <a:t>可微</a:t>
                </a:r>
                <a:r>
                  <a:rPr lang="zh-CN" altLang="en-US" sz="2400" b="0" dirty="0">
                    <a:cs typeface="Times New Roman" panose="02020603050405020304" pitchFamily="18" charset="0"/>
                  </a:rPr>
                  <a:t>，并称</a:t>
                </a:r>
                <a14:m>
                  <m:oMath xmlns:m="http://schemas.openxmlformats.org/officeDocument/2006/math">
                    <m:r>
                      <a:rPr lang="en-US" altLang="zh-CN" sz="2400" i="1">
                        <a:latin typeface="Cambria Math" panose="02040503050406030204" pitchFamily="18" charset="0"/>
                      </a:rPr>
                      <m:t>𝐴</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𝐵</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oMath>
                </a14:m>
                <a:r>
                  <a:rPr lang="zh-CN" altLang="en-US" sz="2400" b="0" dirty="0">
                    <a:cs typeface="Times New Roman" panose="02020603050405020304" pitchFamily="18" charset="0"/>
                  </a:rPr>
                  <a:t>在该点的全微分，记</a:t>
                </a:r>
                <a:endParaRPr lang="en-US" altLang="zh-CN" sz="2400" b="0"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𝐴</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𝐵</m:t>
                      </m:r>
                      <m:r>
                        <m:rPr>
                          <m:sty m:val="p"/>
                        </m:rPr>
                        <a:rPr lang="en-US" altLang="zh-CN" sz="2400">
                          <a:latin typeface="Cambria Math" panose="02040503050406030204" pitchFamily="18" charset="0"/>
                        </a:rPr>
                        <m:t>Δ</m:t>
                      </m:r>
                      <m:r>
                        <a:rPr lang="en-US" altLang="zh-CN" sz="2400" i="1">
                          <a:latin typeface="Cambria Math" panose="02040503050406030204" pitchFamily="18" charset="0"/>
                          <a:cs typeface="Cambria Math" panose="02040503050406030204" pitchFamily="18" charset="0"/>
                        </a:rPr>
                        <m:t>𝑦</m:t>
                      </m:r>
                    </m:oMath>
                  </m:oMathPara>
                </a14:m>
                <a:endParaRPr lang="en-US" altLang="zh-CN" sz="2400" b="0" i="1" dirty="0">
                  <a:latin typeface="Cambria Math" panose="02040503050406030204" pitchFamily="18" charset="0"/>
                  <a:cs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全微分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dirty="0">
                    <a:cs typeface="Times New Roman" panose="02020603050405020304" pitchFamily="18" charset="0"/>
                  </a:rPr>
                  <a:t>若</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cs typeface="Times New Roman" panose="02020603050405020304" pitchFamily="18" charset="0"/>
                  </a:rPr>
                  <a:t>在点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cs typeface="Times New Roman" panose="02020603050405020304" pitchFamily="18" charset="0"/>
                  </a:rPr>
                  <a:t>可微，则有</a:t>
                </a:r>
                <a:endParaRPr lang="en-US" altLang="zh-CN"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m:rPr>
                          <m:aln/>
                        </m:rP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oMath>
                    <m:oMath xmlns:m="http://schemas.openxmlformats.org/officeDocument/2006/math">
                      <m:r>
                        <m:rPr>
                          <m:aln/>
                        </m:rP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m:rPr>
                                      <m:sty m:val="p"/>
                                    </m:rPr>
                                    <a:rPr lang="en-US" altLang="zh-CN" b="0" i="0" smtClean="0">
                                      <a:latin typeface="Cambria Math" panose="02040503050406030204" pitchFamily="18" charset="0"/>
                                    </a:rPr>
                                    <m:t>Δ</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e>
                              </m:rad>
                              <m:r>
                                <a:rPr lang="en-US" altLang="zh-CN" i="1">
                                  <a:latin typeface="Cambria Math" panose="02040503050406030204" pitchFamily="18" charset="0"/>
                                </a:rPr>
                                <m:t>)</m:t>
                              </m:r>
                              <m:r>
                                <m:rPr>
                                  <m:nor/>
                                </m:rPr>
                                <a:rPr lang="en-US" altLang="zh-CN" dirty="0">
                                  <a:latin typeface="Cambria Math" panose="02040503050406030204" pitchFamily="18" charset="0"/>
                                  <a:cs typeface="Times New Roman" panose="02020603050405020304" pitchFamily="18" charset="0"/>
                                </a:rPr>
                                <m:t> </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oMath>
                    <m:oMath xmlns:m="http://schemas.openxmlformats.org/officeDocument/2006/math">
                      <m:r>
                        <m:rPr>
                          <m:aln/>
                        </m:rP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m:oMathPara>
                </a14:m>
                <a:br>
                  <a:rPr lang="en-US" altLang="zh-CN" dirty="0">
                    <a:cs typeface="Times New Roman" panose="02020603050405020304" pitchFamily="18" charset="0"/>
                  </a:rPr>
                </a:br>
                <a:endParaRPr lang="en-US" altLang="zh-CN" dirty="0">
                  <a:cs typeface="Times New Roman" panose="02020603050405020304" pitchFamily="18" charset="0"/>
                </a:endParaRPr>
              </a:p>
              <a:p>
                <a:pPr marL="800100" indent="-457200"/>
                <a:r>
                  <a:rPr lang="zh-CN" altLang="en-US" dirty="0">
                    <a:cs typeface="Times New Roman" panose="02020603050405020304" pitchFamily="18" charset="0"/>
                  </a:rPr>
                  <a:t>对于</a:t>
                </a:r>
                <a14:m>
                  <m:oMath xmlns:m="http://schemas.openxmlformats.org/officeDocument/2006/math">
                    <m:r>
                      <a:rPr lang="en-US" altLang="zh-CN" b="0" i="1" smtClean="0">
                        <a:latin typeface="Cambria Math" panose="02040503050406030204" pitchFamily="18" charset="0"/>
                      </a:rPr>
                      <m:t>𝑛</m:t>
                    </m:r>
                  </m:oMath>
                </a14:m>
                <a:r>
                  <a:rPr lang="zh-CN" altLang="en-US" dirty="0">
                    <a:cs typeface="Times New Roman" panose="02020603050405020304" pitchFamily="18" charset="0"/>
                  </a:rPr>
                  <a:t>元函数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cs typeface="Times New Roman" panose="02020603050405020304" pitchFamily="18" charset="0"/>
                  </a:rPr>
                  <a:t>的微分表达式是</a:t>
                </a:r>
                <a:endParaRPr lang="en-US" altLang="zh-CN"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𝑑𝑓</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den>
                      </m:f>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r>
                        <a:rPr lang="en-US" altLang="zh-CN" i="1">
                          <a:latin typeface="Cambria Math" panose="02040503050406030204" pitchFamily="18" charset="0"/>
                        </a:rPr>
                        <m:t>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4327"/>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导数与微分</a:t>
            </a:r>
            <a:endParaRPr lang="zh-CN" altLang="en-US" dirty="0"/>
          </a:p>
        </p:txBody>
      </p:sp>
      <p:sp>
        <p:nvSpPr>
          <p:cNvPr id="3" name="内容占位符 2"/>
          <p:cNvSpPr>
            <a:spLocks noGrp="1"/>
          </p:cNvSpPr>
          <p:nvPr>
            <p:ph idx="1"/>
          </p:nvPr>
        </p:nvSpPr>
        <p:spPr/>
        <p:txBody>
          <a:bodyPr>
            <a:noAutofit/>
          </a:bodyPr>
          <a:lstStyle/>
          <a:p>
            <a:pPr indent="0"/>
            <a:r>
              <a:rPr lang="zh-CN" altLang="en-US" dirty="0">
                <a:cs typeface="Times New Roman" panose="02020603050405020304" pitchFamily="18" charset="0"/>
              </a:rPr>
              <a:t>导数：函数的变化率</a:t>
            </a:r>
            <a:endParaRPr lang="en-US" altLang="zh-CN" dirty="0">
              <a:cs typeface="Times New Roman" panose="02020603050405020304" pitchFamily="18" charset="0"/>
            </a:endParaRPr>
          </a:p>
          <a:p>
            <a:pPr indent="0"/>
            <a:r>
              <a:rPr lang="zh-CN" altLang="en-US" dirty="0">
                <a:cs typeface="Times New Roman" panose="02020603050405020304" pitchFamily="18" charset="0"/>
              </a:rPr>
              <a:t>偏导：函数在某一方向的变化率</a:t>
            </a:r>
            <a:endParaRPr lang="en-US" altLang="zh-CN" dirty="0">
              <a:cs typeface="Times New Roman" panose="02020603050405020304" pitchFamily="18" charset="0"/>
            </a:endParaRPr>
          </a:p>
          <a:p>
            <a:pPr indent="0"/>
            <a:r>
              <a:rPr lang="zh-CN" altLang="en-US" dirty="0">
                <a:cs typeface="Times New Roman" panose="02020603050405020304" pitchFamily="18" charset="0"/>
              </a:rPr>
              <a:t>微分：局部线性近似</a:t>
            </a:r>
            <a:endParaRPr lang="en-US" altLang="zh-CN" dirty="0">
              <a:cs typeface="Times New Roman" panose="02020603050405020304" pitchFamily="18" charset="0"/>
            </a:endParaRPr>
          </a:p>
          <a:p>
            <a:pPr indent="0"/>
            <a:endParaRPr lang="en-US" altLang="zh-CN" dirty="0">
              <a:cs typeface="Times New Roman" panose="02020603050405020304" pitchFamily="18" charset="0"/>
            </a:endParaRPr>
          </a:p>
          <a:p>
            <a:pPr indent="0"/>
            <a:r>
              <a:rPr lang="zh-CN" altLang="en-US" dirty="0">
                <a:cs typeface="Times New Roman" panose="02020603050405020304" pitchFamily="18" charset="0"/>
              </a:rPr>
              <a:t>一元函数：可导</a:t>
            </a:r>
            <a:r>
              <a:rPr lang="en-US" altLang="zh-CN" dirty="0">
                <a:cs typeface="Times New Roman" panose="02020603050405020304" pitchFamily="18" charset="0"/>
              </a:rPr>
              <a:t>=</a:t>
            </a:r>
            <a:r>
              <a:rPr lang="zh-CN" altLang="en-US" dirty="0">
                <a:cs typeface="Times New Roman" panose="02020603050405020304" pitchFamily="18" charset="0"/>
              </a:rPr>
              <a:t>可微</a:t>
            </a:r>
            <a:endParaRPr lang="en-US" altLang="zh-CN" dirty="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可导与可微</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31007" y="1254770"/>
                <a:ext cx="8435280" cy="5256584"/>
              </a:xfrm>
            </p:spPr>
            <p:txBody>
              <a:bodyPr>
                <a:noAutofit/>
              </a:bodyPr>
              <a:lstStyle/>
              <a:p>
                <a:pPr indent="0"/>
                <a:r>
                  <a:rPr lang="zh-CN" altLang="en-US" sz="2400" b="1" dirty="0">
                    <a:cs typeface="Times New Roman" panose="02020603050405020304" pitchFamily="18" charset="0"/>
                  </a:rPr>
                  <a:t>可微必可导</a:t>
                </a:r>
                <a:r>
                  <a:rPr lang="zh-CN" altLang="en-US" sz="2400" dirty="0">
                    <a:cs typeface="Times New Roman" panose="02020603050405020304" pitchFamily="18" charset="0"/>
                  </a:rPr>
                  <a:t>：</a:t>
                </a:r>
                <a14:m>
                  <m:oMath xmlns:m="http://schemas.openxmlformats.org/officeDocument/2006/math">
                    <m:r>
                      <a:rPr lang="en-US" altLang="zh-CN" sz="2400" b="0" i="1" smtClean="0">
                        <a:latin typeface="Cambria Math" panose="02040503050406030204" pitchFamily="18" charset="0"/>
                      </a:rPr>
                      <m:t>𝑑𝑢</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num>
                      <m:den>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den>
                    </m:f>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a14:m>
                <a:r>
                  <a:rPr lang="en-US" altLang="zh-CN" sz="2400" dirty="0">
                    <a:cs typeface="Times New Roman" panose="02020603050405020304" pitchFamily="18" charset="0"/>
                  </a:rPr>
                  <a:t>+ </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𝑢</m:t>
                        </m:r>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den>
                    </m:f>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𝑢</m:t>
                        </m:r>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den>
                    </m:f>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oMath>
                </a14:m>
                <a:endParaRPr lang="en-US" altLang="zh-CN" sz="2400" dirty="0">
                  <a:cs typeface="Times New Roman" panose="02020603050405020304" pitchFamily="18" charset="0"/>
                </a:endParaRPr>
              </a:p>
              <a:p>
                <a:pPr indent="0"/>
                <a:r>
                  <a:rPr lang="zh-CN" altLang="en-US" sz="2400" b="1" dirty="0">
                    <a:cs typeface="Times New Roman" panose="02020603050405020304" pitchFamily="18" charset="0"/>
                  </a:rPr>
                  <a:t>可导不一定可微</a:t>
                </a:r>
                <a:r>
                  <a:rPr lang="zh-CN" altLang="en-US" sz="2400" dirty="0">
                    <a:cs typeface="Times New Roman" panose="02020603050405020304" pitchFamily="18" charset="0"/>
                  </a:rPr>
                  <a:t>：</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𝑥𝑦</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0</m:t>
                              </m:r>
                            </m:e>
                          </m:mr>
                          <m:mr>
                            <m:e>
                              <m:r>
                                <a:rPr lang="en-US" altLang="zh-CN" sz="2400" b="0" i="1" smtClean="0">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r>
                                <a:rPr lang="en-US" altLang="zh-CN" sz="2400" i="1" smtClean="0">
                                  <a:latin typeface="Cambria Math" panose="02040503050406030204" pitchFamily="18" charset="0"/>
                                </a:rPr>
                                <m:t>=</m:t>
                              </m:r>
                              <m:r>
                                <a:rPr lang="en-US" altLang="zh-CN" sz="2400" i="1">
                                  <a:latin typeface="Cambria Math" panose="02040503050406030204" pitchFamily="18" charset="0"/>
                                </a:rPr>
                                <m:t>0</m:t>
                              </m:r>
                            </m:e>
                          </m:mr>
                        </m:m>
                      </m:e>
                    </m:d>
                  </m:oMath>
                </a14:m>
                <a:r>
                  <a:rPr lang="zh-CN" altLang="en-US" sz="2400" dirty="0">
                    <a:cs typeface="Times New Roman" panose="02020603050405020304" pitchFamily="18" charset="0"/>
                  </a:rPr>
                  <a:t>，可以求出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𝑥</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0</m:t>
                        </m:r>
                      </m:e>
                    </m:d>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0</m:t>
                        </m:r>
                      </m:e>
                    </m:d>
                    <m:r>
                      <a:rPr lang="en-US" altLang="zh-CN" sz="2400" i="1">
                        <a:latin typeface="Cambria Math" panose="02040503050406030204" pitchFamily="18" charset="0"/>
                      </a:rPr>
                      <m:t>=</m:t>
                    </m:r>
                    <m:r>
                      <a:rPr lang="en-US" altLang="zh-CN" sz="2400" i="1">
                        <a:latin typeface="Cambria Math" panose="02040503050406030204" pitchFamily="18" charset="0"/>
                      </a:rPr>
                      <m:t>0</m:t>
                    </m:r>
                  </m:oMath>
                </a14:m>
                <a:r>
                  <a:rPr lang="zh-CN" altLang="en-US" sz="2400" dirty="0">
                    <a:cs typeface="Times New Roman" panose="02020603050405020304" pitchFamily="18" charset="0"/>
                  </a:rPr>
                  <a:t>。但是</a:t>
                </a:r>
                <a:br>
                  <a:rPr lang="en-US" altLang="zh-CN" sz="2400" dirty="0">
                    <a:cs typeface="Times New Roman" panose="02020603050405020304" pitchFamily="18" charset="0"/>
                  </a:rPr>
                </a:b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𝑑𝑢</m:t>
                      </m:r>
                      <m:r>
                        <m:rPr>
                          <m:aln/>
                        </m:rP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e>
                          </m:d>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𝑥</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0</m:t>
                              </m:r>
                            </m:e>
                          </m:d>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0</m:t>
                              </m:r>
                            </m:e>
                          </m:d>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e>
                      </m:d>
                    </m:oMath>
                    <m:oMath xmlns:m="http://schemas.openxmlformats.org/officeDocument/2006/math">
                      <m:r>
                        <m:rPr>
                          <m:aln/>
                        </m:rP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num>
                        <m:den>
                          <m:r>
                            <m:rPr>
                              <m:sty m:val="p"/>
                            </m:rPr>
                            <a:rPr lang="en-US" altLang="zh-CN" sz="2400">
                              <a:latin typeface="Cambria Math" panose="02040503050406030204" pitchFamily="18" charset="0"/>
                            </a:rPr>
                            <m:t>Δ</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Δ</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b="0" i="1" smtClean="0">
                                  <a:latin typeface="Cambria Math" panose="02040503050406030204" pitchFamily="18" charset="0"/>
                                </a:rPr>
                                <m:t>2</m:t>
                              </m:r>
                            </m:sup>
                          </m:sSup>
                        </m:den>
                      </m:f>
                    </m:oMath>
                  </m:oMathPara>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此数在</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oMath>
                </a14:m>
                <a:r>
                  <a:rPr lang="zh-CN" altLang="en-US" sz="2400" dirty="0">
                    <a:cs typeface="Times New Roman" panose="02020603050405020304" pitchFamily="18" charset="0"/>
                  </a:rPr>
                  <a:t>趋于</a:t>
                </a:r>
                <a:r>
                  <a:rPr lang="en-US" altLang="zh-CN" sz="2400" dirty="0">
                    <a:cs typeface="Times New Roman" panose="02020603050405020304" pitchFamily="18" charset="0"/>
                  </a:rPr>
                  <a:t>0</a:t>
                </a:r>
                <a:r>
                  <a:rPr lang="zh-CN" altLang="en-US" sz="2400" dirty="0">
                    <a:cs typeface="Times New Roman" panose="02020603050405020304" pitchFamily="18" charset="0"/>
                  </a:rPr>
                  <a:t>时，极限不存在，故函数</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oMath>
                </a14:m>
                <a:r>
                  <a:rPr lang="zh-CN" altLang="en-US" sz="2400" dirty="0">
                    <a:cs typeface="Times New Roman" panose="02020603050405020304" pitchFamily="18" charset="0"/>
                  </a:rPr>
                  <a:t>在原点不可微。</a:t>
                </a:r>
                <a:endParaRPr lang="zh-CN" altLang="en-US" sz="2400"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31007" y="1254770"/>
                <a:ext cx="8435280" cy="5256584"/>
              </a:xfrm>
              <a:blipFill rotWithShape="1">
                <a:blip r:embed="rId1"/>
                <a:stretch>
                  <a:fillRect l="-6" r="5" b="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可导与可微</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sz="2800" b="1" dirty="0">
                    <a:cs typeface="Times New Roman" panose="02020603050405020304" pitchFamily="18" charset="0"/>
                  </a:rPr>
                  <a:t>定理：</a:t>
                </a:r>
                <a:r>
                  <a:rPr lang="zh-CN" altLang="en-US" sz="2800" dirty="0">
                    <a:cs typeface="Times New Roman" panose="02020603050405020304" pitchFamily="18" charset="0"/>
                  </a:rPr>
                  <a:t>若</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a14:m>
                <a:r>
                  <a:rPr lang="zh-CN" altLang="en-US" sz="2800" dirty="0">
                    <a:cs typeface="Times New Roman" panose="02020603050405020304" pitchFamily="18" charset="0"/>
                  </a:rPr>
                  <a:t>及</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𝑓</m:t>
                        </m:r>
                      </m:e>
                      <m:sub>
                        <m:r>
                          <a:rPr lang="en-US" altLang="zh-CN" sz="2800" b="0" i="1" dirty="0" smtClean="0">
                            <a:latin typeface="Cambria Math" panose="02040503050406030204" pitchFamily="18" charset="0"/>
                          </a:rPr>
                          <m:t>𝑦</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𝑥</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𝑦</m:t>
                    </m:r>
                    <m:r>
                      <a:rPr lang="en-US" altLang="zh-CN" sz="2800" b="0" i="1" dirty="0" smtClean="0">
                        <a:latin typeface="Cambria Math" panose="02040503050406030204" pitchFamily="18" charset="0"/>
                      </a:rPr>
                      <m:t>)</m:t>
                    </m:r>
                  </m:oMath>
                </a14:m>
                <a:r>
                  <a:rPr lang="zh-CN" altLang="en-US" sz="2800" dirty="0">
                    <a:cs typeface="Times New Roman" panose="02020603050405020304" pitchFamily="18" charset="0"/>
                  </a:rPr>
                  <a:t>在点</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a14:m>
                <a:r>
                  <a:rPr lang="zh-CN" altLang="en-US" sz="2800" dirty="0">
                    <a:cs typeface="Times New Roman" panose="02020603050405020304" pitchFamily="18" charset="0"/>
                  </a:rPr>
                  <a:t>及其某一邻域内存在，且在这一点它们都连续，则函数</a:t>
                </a:r>
                <a14:m>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a14:m>
                <a:r>
                  <a:rPr lang="zh-CN" altLang="en-US" sz="2800" dirty="0">
                    <a:cs typeface="Times New Roman" panose="02020603050405020304" pitchFamily="18" charset="0"/>
                  </a:rPr>
                  <a:t>在该点可微。</a:t>
                </a:r>
                <a:endParaRPr lang="en-US" altLang="zh-CN" sz="2800" dirty="0">
                  <a:cs typeface="Times New Roman" panose="02020603050405020304" pitchFamily="18" charset="0"/>
                </a:endParaRPr>
              </a:p>
              <a:p>
                <a:pPr indent="0"/>
                <a:r>
                  <a:rPr lang="zh-CN" altLang="en-US" sz="2800" dirty="0">
                    <a:cs typeface="Times New Roman" panose="02020603050405020304" pitchFamily="18" charset="0"/>
                  </a:rPr>
                  <a:t>例：设</a:t>
                </a:r>
                <a14:m>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𝑦</m:t>
                        </m:r>
                      </m:e>
                      <m:sup>
                        <m:r>
                          <a:rPr lang="en-US" altLang="zh-CN" sz="2800" b="0" i="1" smtClean="0">
                            <a:latin typeface="Cambria Math" panose="02040503050406030204" pitchFamily="18" charset="0"/>
                          </a:rPr>
                          <m:t>2</m:t>
                        </m:r>
                      </m:sup>
                    </m:sSup>
                  </m:oMath>
                </a14:m>
                <a:r>
                  <a:rPr lang="zh-CN" altLang="en-US" sz="2800" dirty="0">
                    <a:cs typeface="Times New Roman" panose="02020603050405020304" pitchFamily="18" charset="0"/>
                  </a:rPr>
                  <a:t>，写出全微分</a:t>
                </a:r>
                <a:endParaRPr lang="en-US" altLang="zh-CN" sz="2800" dirty="0">
                  <a:cs typeface="Times New Roman" panose="02020603050405020304" pitchFamily="18" charset="0"/>
                </a:endParaRPr>
              </a:p>
              <a:p>
                <a:pPr indent="0"/>
                <a:r>
                  <a:rPr lang="zh-CN" altLang="en-US" sz="2800" dirty="0">
                    <a:cs typeface="Times New Roman" panose="02020603050405020304" pitchFamily="18" charset="0"/>
                  </a:rPr>
                  <a:t>解：</a:t>
                </a:r>
                <a:endParaRPr lang="en-US" altLang="zh-CN" sz="2800" dirty="0">
                  <a:cs typeface="Times New Roman" panose="02020603050405020304" pitchFamily="18" charset="0"/>
                </a:endParaRPr>
              </a:p>
              <a:p>
                <a:pPr indent="0"/>
                <a14:m>
                  <m:oMath xmlns:m="http://schemas.openxmlformats.org/officeDocument/2006/math">
                    <m:r>
                      <a:rPr lang="en-US" altLang="zh-CN" sz="2800" b="0" i="1" smtClean="0">
                        <a:latin typeface="Cambria Math" panose="02040503050406030204" pitchFamily="18" charset="0"/>
                      </a:rPr>
                      <m:t>𝑑𝑓</m:t>
                    </m:r>
                    <m:r>
                      <m:rPr>
                        <m:aln/>
                      </m:rP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𝑥𝑦𝑑𝑥</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𝑑𝑦</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𝑦</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𝑑𝑥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𝑥𝑦𝑑𝑦</m:t>
                    </m:r>
                  </m:oMath>
                </a14:m>
                <a:br>
                  <a:rPr lang="en-US" altLang="zh-CN" sz="2800"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aln/>
                        </m:rP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𝑥𝑦</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𝑦</m:t>
                              </m:r>
                            </m:e>
                            <m:sup>
                              <m:r>
                                <a:rPr lang="en-US" altLang="zh-CN" sz="2800" b="0" i="1" smtClean="0">
                                  <a:latin typeface="Cambria Math" panose="02040503050406030204" pitchFamily="18" charset="0"/>
                                </a:rPr>
                                <m:t>2</m:t>
                              </m:r>
                            </m:sup>
                          </m:sSup>
                        </m:e>
                      </m:d>
                      <m:r>
                        <a:rPr lang="en-US" altLang="zh-CN" sz="2800" b="0" i="1" smtClean="0">
                          <a:latin typeface="Cambria Math" panose="02040503050406030204" pitchFamily="18" charset="0"/>
                        </a:rPr>
                        <m:t>𝑑𝑥</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𝑥𝑦</m:t>
                          </m:r>
                        </m:e>
                      </m:d>
                      <m:r>
                        <a:rPr lang="en-US" altLang="zh-CN" sz="2800" b="0" i="1" smtClean="0">
                          <a:latin typeface="Cambria Math" panose="02040503050406030204" pitchFamily="18" charset="0"/>
                          <a:cs typeface="Cambria Math" panose="02040503050406030204" pitchFamily="18" charset="0"/>
                        </a:rPr>
                        <m:t>𝑑𝑦</m:t>
                      </m:r>
                    </m:oMath>
                  </m:oMathPara>
                </a14:m>
                <a:endParaRPr lang="en-US" altLang="zh-CN" sz="2800" b="0" i="1" dirty="0">
                  <a:latin typeface="Cambria Math" panose="02040503050406030204" pitchFamily="18" charset="0"/>
                  <a:cs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方向导数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dirty="0">
                    <a:cs typeface="Times New Roman" panose="02020603050405020304" pitchFamily="18" charset="0"/>
                  </a:rPr>
                  <a:t>有时需要知道函数</a:t>
                </a:r>
                <a14:m>
                  <m:oMath xmlns:m="http://schemas.openxmlformats.org/officeDocument/2006/math">
                    <m:r>
                      <a:rPr lang="en-US" altLang="zh-CN" b="0" i="1" smtClean="0">
                        <a:latin typeface="Cambria Math" panose="02040503050406030204" pitchFamily="18" charset="0"/>
                      </a:rPr>
                      <m:t>𝑓</m:t>
                    </m:r>
                  </m:oMath>
                </a14:m>
                <a:r>
                  <a:rPr lang="zh-CN" altLang="en-US" dirty="0">
                    <a:cs typeface="Times New Roman" panose="02020603050405020304" pitchFamily="18" charset="0"/>
                  </a:rPr>
                  <a:t>在一点</a:t>
                </a:r>
                <a14:m>
                  <m:oMath xmlns:m="http://schemas.openxmlformats.org/officeDocument/2006/math">
                    <m:r>
                      <a:rPr lang="en-US" altLang="zh-CN" b="0" i="1" smtClean="0">
                        <a:latin typeface="Cambria Math" panose="02040503050406030204" pitchFamily="18" charset="0"/>
                      </a:rPr>
                      <m:t>𝑃</m:t>
                    </m:r>
                  </m:oMath>
                </a14:m>
                <a:r>
                  <a:rPr lang="zh-CN" altLang="en-US" dirty="0">
                    <a:cs typeface="Times New Roman" panose="02020603050405020304" pitchFamily="18" charset="0"/>
                  </a:rPr>
                  <a:t>沿某个方向</a:t>
                </a:r>
                <a14:m>
                  <m:oMath xmlns:m="http://schemas.openxmlformats.org/officeDocument/2006/math">
                    <m:r>
                      <a:rPr lang="en-US" altLang="zh-CN" b="0" i="1" smtClean="0">
                        <a:latin typeface="Cambria Math" panose="02040503050406030204" pitchFamily="18" charset="0"/>
                      </a:rPr>
                      <m:t>𝑙</m:t>
                    </m:r>
                  </m:oMath>
                </a14:m>
                <a:r>
                  <a:rPr lang="zh-CN" altLang="en-US" dirty="0">
                    <a:cs typeface="Times New Roman" panose="02020603050405020304" pitchFamily="18" charset="0"/>
                  </a:rPr>
                  <a:t>的变化率，</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zh-CN" altLang="en-US" dirty="0">
                    <a:cs typeface="Times New Roman" panose="02020603050405020304" pitchFamily="18" charset="0"/>
                  </a:rPr>
                  <a:t>是射线</a:t>
                </a:r>
                <a14:m>
                  <m:oMath xmlns:m="http://schemas.openxmlformats.org/officeDocument/2006/math">
                    <m:r>
                      <a:rPr lang="en-US" altLang="zh-CN" b="0" i="1" smtClean="0">
                        <a:latin typeface="Cambria Math" panose="02040503050406030204" pitchFamily="18" charset="0"/>
                      </a:rPr>
                      <m:t>𝑙</m:t>
                    </m:r>
                  </m:oMath>
                </a14:m>
                <a:r>
                  <a:rPr lang="zh-CN" altLang="en-US" dirty="0">
                    <a:cs typeface="Times New Roman" panose="02020603050405020304" pitchFamily="18" charset="0"/>
                  </a:rPr>
                  <a:t>上的一点，令</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zh-CN" altLang="en-US" dirty="0">
                    <a:cs typeface="Times New Roman" panose="02020603050405020304" pitchFamily="18" charset="0"/>
                  </a:rPr>
                  <a:t>沿</a:t>
                </a:r>
                <a14:m>
                  <m:oMath xmlns:m="http://schemas.openxmlformats.org/officeDocument/2006/math">
                    <m:r>
                      <a:rPr lang="en-US" altLang="zh-CN" b="0" i="1" dirty="0" smtClean="0">
                        <a:latin typeface="Cambria Math" panose="02040503050406030204" pitchFamily="18" charset="0"/>
                      </a:rPr>
                      <m:t>𝑙</m:t>
                    </m:r>
                    <m:r>
                      <a:rPr lang="zh-CN" altLang="en-US" i="1" dirty="0">
                        <a:latin typeface="Cambria Math" panose="02040503050406030204" pitchFamily="18" charset="0"/>
                      </a:rPr>
                      <m:t>趋</m:t>
                    </m:r>
                  </m:oMath>
                </a14:m>
                <a:r>
                  <a:rPr lang="zh-CN" altLang="en-US" dirty="0">
                    <a:cs typeface="Times New Roman" panose="02020603050405020304" pitchFamily="18" charset="0"/>
                  </a:rPr>
                  <a:t>于</a:t>
                </a:r>
                <a14:m>
                  <m:oMath xmlns:m="http://schemas.openxmlformats.org/officeDocument/2006/math">
                    <m:r>
                      <a:rPr lang="en-US" altLang="zh-CN" b="0" i="1" dirty="0" smtClean="0">
                        <a:latin typeface="Cambria Math" panose="02040503050406030204" pitchFamily="18" charset="0"/>
                      </a:rPr>
                      <m:t>𝑃</m:t>
                    </m:r>
                  </m:oMath>
                </a14:m>
                <a:r>
                  <a:rPr lang="zh-CN" altLang="en-US" dirty="0">
                    <a:cs typeface="Times New Roman" panose="02020603050405020304" pitchFamily="18" charset="0"/>
                  </a:rPr>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𝑃𝑃</m:t>
                    </m:r>
                    <m:r>
                      <a:rPr lang="en-US" altLang="zh-CN" i="1">
                        <a:latin typeface="Cambria Math" panose="02040503050406030204" pitchFamily="18" charset="0"/>
                      </a:rPr>
                      <m:t>′|</m:t>
                    </m:r>
                  </m:oMath>
                </a14:m>
                <a:r>
                  <a:rPr lang="zh-CN" altLang="en-US" dirty="0">
                    <a:cs typeface="Times New Roman" panose="02020603050405020304" pitchFamily="18" charset="0"/>
                  </a:rPr>
                  <a:t>是线段</a:t>
                </a:r>
                <a14:m>
                  <m:oMath xmlns:m="http://schemas.openxmlformats.org/officeDocument/2006/math">
                    <m:r>
                      <a:rPr lang="en-US" altLang="zh-CN" i="1">
                        <a:latin typeface="Cambria Math" panose="02040503050406030204" pitchFamily="18" charset="0"/>
                      </a:rPr>
                      <m:t>𝑃𝑃</m:t>
                    </m:r>
                    <m:r>
                      <a:rPr lang="en-US" altLang="zh-CN" i="1">
                        <a:latin typeface="Cambria Math" panose="02040503050406030204" pitchFamily="18" charset="0"/>
                      </a:rPr>
                      <m:t>′</m:t>
                    </m:r>
                  </m:oMath>
                </a14:m>
                <a:r>
                  <a:rPr lang="zh-CN" altLang="en-US" dirty="0">
                    <a:cs typeface="Times New Roman" panose="02020603050405020304" pitchFamily="18" charset="0"/>
                  </a:rPr>
                  <a:t>的长度，如果极限</a:t>
                </a:r>
                <a:endParaRPr lang="en-US" altLang="zh-CN"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lim>
                      </m:limLow>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𝑃𝑃</m:t>
                          </m:r>
                          <m:r>
                            <a:rPr lang="en-US" altLang="zh-CN" b="0" i="1" smtClean="0">
                              <a:latin typeface="Cambria Math" panose="02040503050406030204" pitchFamily="18" charset="0"/>
                            </a:rPr>
                            <m:t>′|</m:t>
                          </m:r>
                        </m:den>
                      </m:f>
                    </m:oMath>
                  </m:oMathPara>
                </a14:m>
                <a:endParaRPr lang="en-US" altLang="zh-CN" dirty="0">
                  <a:cs typeface="Times New Roman" panose="02020603050405020304" pitchFamily="18" charset="0"/>
                </a:endParaRPr>
              </a:p>
              <a:p>
                <a:pPr indent="0">
                  <a:buNone/>
                </a:pPr>
                <a:r>
                  <a:rPr lang="zh-CN" altLang="en-US" dirty="0">
                    <a:cs typeface="Times New Roman" panose="02020603050405020304" pitchFamily="18" charset="0"/>
                  </a:rPr>
                  <a:t>存在，那么称为</a:t>
                </a:r>
                <a14:m>
                  <m:oMath xmlns:m="http://schemas.openxmlformats.org/officeDocument/2006/math">
                    <m:r>
                      <a:rPr lang="en-US" altLang="zh-CN" b="0" i="1" smtClean="0">
                        <a:latin typeface="Cambria Math" panose="02040503050406030204" pitchFamily="18" charset="0"/>
                      </a:rPr>
                      <m:t>𝑃</m:t>
                    </m:r>
                    <m:r>
                      <a:rPr lang="zh-CN" altLang="en-US" i="1">
                        <a:latin typeface="Cambria Math" panose="02040503050406030204" pitchFamily="18" charset="0"/>
                      </a:rPr>
                      <m:t>点</m:t>
                    </m:r>
                  </m:oMath>
                </a14:m>
                <a:r>
                  <a:rPr lang="zh-CN" altLang="en-US" dirty="0">
                    <a:cs typeface="Times New Roman" panose="02020603050405020304" pitchFamily="18" charset="0"/>
                  </a:rPr>
                  <a:t>沿</a:t>
                </a:r>
                <a14:m>
                  <m:oMath xmlns:m="http://schemas.openxmlformats.org/officeDocument/2006/math">
                    <m:r>
                      <a:rPr lang="en-US" altLang="zh-CN" b="0" i="1" dirty="0" smtClean="0">
                        <a:latin typeface="Cambria Math" panose="02040503050406030204" pitchFamily="18" charset="0"/>
                      </a:rPr>
                      <m:t>𝑙</m:t>
                    </m:r>
                  </m:oMath>
                </a14:m>
                <a:r>
                  <a:rPr lang="zh-CN" altLang="en-US" dirty="0">
                    <a:cs typeface="Times New Roman" panose="02020603050405020304" pitchFamily="18" charset="0"/>
                  </a:rPr>
                  <a:t>的方向导数，记</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𝑙</m:t>
                        </m:r>
                      </m:den>
                    </m:f>
                  </m:oMath>
                </a14:m>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方向导数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46856" y="1448866"/>
                <a:ext cx="8229600" cy="4713387"/>
              </a:xfrm>
            </p:spPr>
            <p:txBody>
              <a:bodyPr>
                <a:normAutofit/>
              </a:bodyPr>
              <a:lstStyle/>
              <a:p>
                <a:pPr indent="0"/>
                <a:r>
                  <a:rPr lang="zh-CN" altLang="en-US" dirty="0">
                    <a:cs typeface="Times New Roman" panose="02020603050405020304" pitchFamily="18" charset="0"/>
                  </a:rPr>
                  <a:t>例：设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𝑐𝑧</m:t>
                    </m:r>
                  </m:oMath>
                </a14:m>
                <a:r>
                  <a:rPr lang="zh-CN" altLang="en-US" dirty="0">
                    <a:cs typeface="Times New Roman" panose="02020603050405020304" pitchFamily="18" charset="0"/>
                  </a:rPr>
                  <a:t>，向量</a:t>
                </a:r>
                <a14:m>
                  <m:oMath xmlns:m="http://schemas.openxmlformats.org/officeDocument/2006/math">
                    <m:r>
                      <a:rPr lang="en-US" altLang="zh-CN" b="0" i="1" dirty="0" smtClean="0">
                        <a:latin typeface="Cambria Math" panose="02040503050406030204" pitchFamily="18" charset="0"/>
                      </a:rPr>
                      <m:t>𝑙</m:t>
                    </m:r>
                  </m:oMath>
                </a14:m>
                <a:r>
                  <a:rPr lang="zh-CN" altLang="en-US" dirty="0">
                    <a:cs typeface="Times New Roman" panose="02020603050405020304" pitchFamily="18" charset="0"/>
                  </a:rPr>
                  <a:t>的方向余弦是</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𝛼</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𝛽</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𝛾</m:t>
                        </m:r>
                      </m:e>
                    </m:func>
                    <m:r>
                      <a:rPr lang="en-US" altLang="zh-CN" b="0" i="1" smtClean="0">
                        <a:latin typeface="Cambria Math" panose="02040503050406030204" pitchFamily="18" charset="0"/>
                      </a:rPr>
                      <m:t>,</m:t>
                    </m:r>
                  </m:oMath>
                </a14:m>
                <a:r>
                  <a:rPr lang="zh-CN" altLang="en-US" dirty="0">
                    <a:cs typeface="Times New Roman" panose="02020603050405020304" pitchFamily="18" charset="0"/>
                  </a:rPr>
                  <a:t>于是沿</a:t>
                </a:r>
                <a14:m>
                  <m:oMath xmlns:m="http://schemas.openxmlformats.org/officeDocument/2006/math">
                    <m:r>
                      <a:rPr lang="en-US" altLang="zh-CN" b="0" i="1" dirty="0" smtClean="0">
                        <a:latin typeface="Cambria Math" panose="02040503050406030204" pitchFamily="18" charset="0"/>
                      </a:rPr>
                      <m:t>𝑙</m:t>
                    </m:r>
                  </m:oMath>
                </a14:m>
                <a:r>
                  <a:rPr lang="zh-CN" altLang="en-US" dirty="0">
                    <a:cs typeface="Times New Roman" panose="02020603050405020304" pitchFamily="18" charset="0"/>
                  </a:rPr>
                  <a:t>的平均变化率为</a:t>
                </a:r>
                <a:endParaRPr lang="en-US" altLang="zh-CN" dirty="0">
                  <a:cs typeface="Times New Roman" panose="02020603050405020304" pitchFamily="18" charset="0"/>
                </a:endParaRPr>
              </a:p>
              <a:p>
                <a:pPr indent="0"/>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𝑃</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𝑃𝑃</m:t>
                        </m:r>
                        <m:r>
                          <a:rPr lang="en-US" altLang="zh-CN" i="1">
                            <a:latin typeface="Cambria Math" panose="02040503050406030204" pitchFamily="18" charset="0"/>
                          </a:rPr>
                          <m:t>′|</m:t>
                        </m:r>
                      </m:den>
                    </m:f>
                    <m:r>
                      <m:rPr>
                        <m:aln/>
                      </m:rP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𝑃</m:t>
                                </m:r>
                              </m:e>
                              <m:sup>
                                <m:r>
                                  <a:rPr lang="en-US" altLang="zh-CN" i="1">
                                    <a:latin typeface="Cambria Math" panose="02040503050406030204" pitchFamily="18" charset="0"/>
                                  </a:rPr>
                                  <m:t>′</m:t>
                                </m:r>
                              </m:sup>
                            </m:sSup>
                          </m:e>
                        </m:d>
                      </m:den>
                    </m:f>
                    <m:d>
                      <m:dPr>
                        <m:ctrlPr>
                          <a:rPr lang="en-US" altLang="zh-CN" i="1">
                            <a:latin typeface="Cambria Math" panose="02040503050406030204" pitchFamily="18" charset="0"/>
                          </a:rPr>
                        </m:ctrlPr>
                      </m:dPr>
                      <m:e>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𝑃</m:t>
                                </m:r>
                              </m:e>
                              <m:sup>
                                <m:r>
                                  <a:rPr lang="en-US" altLang="zh-CN" i="1">
                                    <a:latin typeface="Cambria Math" panose="02040503050406030204" pitchFamily="18" charset="0"/>
                                  </a:rPr>
                                  <m:t>′</m:t>
                                </m:r>
                              </m:sup>
                            </m:sSup>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r>
                          <a:rPr lang="en-US" altLang="zh-CN" i="1">
                            <a:latin typeface="Cambria Math" panose="02040503050406030204" pitchFamily="18" charset="0"/>
                          </a:rPr>
                          <m:t>𝑏</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𝑃</m:t>
                                </m:r>
                              </m:e>
                              <m:sup>
                                <m:r>
                                  <a:rPr lang="en-US" altLang="zh-CN" i="1">
                                    <a:latin typeface="Cambria Math" panose="02040503050406030204" pitchFamily="18" charset="0"/>
                                  </a:rPr>
                                  <m:t>′</m:t>
                                </m:r>
                              </m:sup>
                            </m:sSup>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r>
                          <a:rPr lang="en-US" altLang="zh-CN" i="1">
                            <a:latin typeface="Cambria Math" panose="02040503050406030204" pitchFamily="18" charset="0"/>
                          </a:rPr>
                          <m:t>𝑐</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𝑃</m:t>
                                </m:r>
                              </m:e>
                              <m:sup>
                                <m:r>
                                  <a:rPr lang="en-US" altLang="zh-CN" i="1">
                                    <a:latin typeface="Cambria Math" panose="02040503050406030204" pitchFamily="18" charset="0"/>
                                  </a:rPr>
                                  <m:t>′</m:t>
                                </m:r>
                              </m:sup>
                            </m:sSup>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e>
                    </m:d>
                    <m:r>
                      <m:rPr>
                        <m:brk/>
                        <m:aln/>
                      </m:rPr>
                      <a:rPr lang="en-US" altLang="zh-CN" i="1">
                        <a:latin typeface="Cambria Math" panose="02040503050406030204" pitchFamily="18" charset="0"/>
                      </a:rPr>
                      <m:t>=</m:t>
                    </m:r>
                    <m:r>
                      <a:rPr lang="en-US" altLang="zh-CN" i="1">
                        <a:latin typeface="Cambria Math" panose="02040503050406030204" pitchFamily="18" charset="0"/>
                      </a:rPr>
                      <m:t>𝑎</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r>
                      <a:rPr lang="en-US" altLang="zh-CN" i="1">
                        <a:latin typeface="Cambria Math" panose="02040503050406030204" pitchFamily="18" charset="0"/>
                      </a:rPr>
                      <m:t>𝑏</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r>
                      <a:rPr lang="en-US" altLang="zh-CN" i="1">
                        <a:latin typeface="Cambria Math" panose="02040503050406030204" pitchFamily="18" charset="0"/>
                      </a:rPr>
                      <m:t>𝑐</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oMath>
                </a14:m>
                <a:endParaRPr lang="en-US" altLang="zh-CN" dirty="0">
                  <a:cs typeface="Times New Roman" panose="02020603050405020304" pitchFamily="18" charset="0"/>
                </a:endParaRPr>
              </a:p>
              <a:p>
                <a:pPr indent="0"/>
                <a14:m>
                  <m:oMath xmlns:m="http://schemas.openxmlformats.org/officeDocument/2006/math">
                    <m:r>
                      <a:rPr lang="zh-CN" altLang="en-US" i="1" dirty="0" smtClean="0">
                        <a:latin typeface="Cambria Math" panose="02040503050406030204" pitchFamily="18" charset="0"/>
                      </a:rPr>
                      <m:t>所以</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𝑙</m:t>
                        </m:r>
                      </m:den>
                    </m:f>
                    <m:r>
                      <a:rPr lang="en-US" altLang="zh-CN" b="0" i="1" smtClean="0">
                        <a:latin typeface="Cambria Math" panose="02040503050406030204" pitchFamily="18" charset="0"/>
                      </a:rPr>
                      <m:t>=</m:t>
                    </m:r>
                  </m:oMath>
                </a14:m>
                <a:r>
                  <a:rPr lang="en-US" altLang="zh-CN" dirty="0">
                    <a:cs typeface="Times New Roman" panose="02020603050405020304" pitchFamily="18" charset="0"/>
                  </a:rPr>
                  <a:t> </a:t>
                </a:r>
                <a14:m>
                  <m:oMath xmlns:m="http://schemas.openxmlformats.org/officeDocument/2006/math">
                    <m:r>
                      <a:rPr lang="en-US" altLang="zh-CN" i="1">
                        <a:latin typeface="Cambria Math" panose="02040503050406030204" pitchFamily="18" charset="0"/>
                      </a:rPr>
                      <m:t>𝑎</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r>
                      <a:rPr lang="en-US" altLang="zh-CN" i="1">
                        <a:latin typeface="Cambria Math" panose="02040503050406030204" pitchFamily="18" charset="0"/>
                      </a:rPr>
                      <m:t>𝑏</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r>
                      <a:rPr lang="en-US" altLang="zh-CN" i="1">
                        <a:latin typeface="Cambria Math" panose="02040503050406030204" pitchFamily="18" charset="0"/>
                      </a:rPr>
                      <m:t>𝑐</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oMath>
                </a14:m>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46856" y="1448866"/>
                <a:ext cx="8229600" cy="4713387"/>
              </a:xfrm>
              <a:blipFill rotWithShape="1">
                <a:blip r:embed="rId1"/>
                <a:stretch>
                  <a:fillRect l="-5" t="-9" r="5" b="5"/>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偏微分的基本法则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dirty="0">
                    <a:latin typeface="Georgia" panose="02040502050405020303" pitchFamily="18" charset="0"/>
                  </a:rPr>
                  <a:t>对于多变量</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400" dirty="0">
                    <a:latin typeface="Georgia" panose="02040502050405020303" pitchFamily="18" charset="0"/>
                  </a:rPr>
                  <a:t>的情况下，基本微分法则（如加法法则、乘法法则、链式法则）仍然适用。</a:t>
                </a:r>
                <a:endParaRPr kumimoji="1" lang="en-US" altLang="zh-CN" sz="2400" dirty="0">
                  <a:latin typeface="Georgia" panose="02040502050405020303" pitchFamily="18" charset="0"/>
                </a:endParaRPr>
              </a:p>
              <a:p>
                <a:r>
                  <a:rPr kumimoji="1" lang="zh-CN" altLang="en-US" sz="2400" dirty="0">
                    <a:latin typeface="Georgia" panose="02040502050405020303" pitchFamily="18" charset="0"/>
                  </a:rPr>
                  <a:t>然而，当我们计算关于向量</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400" dirty="0">
                    <a:latin typeface="Georgia" panose="02040502050405020303" pitchFamily="18" charset="0"/>
                  </a:rPr>
                  <a:t>的导数时，我们需要注意：计算现在涉及到向量和矩阵，而矩阵乘法是不可交换的。</a:t>
                </a:r>
                <a:endParaRPr kumimoji="1" lang="zh-CN" altLang="en-US" sz="2400" dirty="0">
                  <a:latin typeface="Georgia" panose="02040502050405020303" pitchFamily="18" charset="0"/>
                </a:endParaRPr>
              </a:p>
              <a:p>
                <a:r>
                  <a:rPr kumimoji="1" lang="zh-CN" altLang="en-US" sz="2400" dirty="0"/>
                  <a:t>以下是一般的乘法法则、加法法则和链式法则：</a:t>
                </a:r>
                <a:r>
                  <a:rPr kumimoji="1" lang="en-US" altLang="zh-CN" sz="2400" dirty="0"/>
                  <a:t> </a:t>
                </a:r>
                <a:endParaRPr kumimoji="1" lang="en-US" altLang="zh-CN" sz="2400" dirty="0"/>
              </a:p>
              <a:p>
                <a:pPr lvl="1"/>
                <a:r>
                  <a:rPr kumimoji="1" lang="zh-CN" altLang="en-US" sz="2000" dirty="0"/>
                  <a:t>乘法法则：</a:t>
                </a:r>
                <a:r>
                  <a:rPr lang="zh-CN" altLang="zh-CN" sz="2000" dirty="0">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kumimoji="1" lang="zh-CN" altLang="en-US" sz="2000" dirty="0"/>
                  <a:t>加法法则：</a:t>
                </a:r>
                <a:r>
                  <a:rPr lang="zh-CN" altLang="zh-CN" sz="2000" dirty="0">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𝑔</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kumimoji="1" lang="zh-CN" altLang="en-US" sz="2000" dirty="0"/>
                  <a:t>链式法则：</a:t>
                </a:r>
                <a:r>
                  <a:rPr lang="zh-CN" altLang="zh-CN" sz="2000" dirty="0">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𝑔</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𝑔</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den>
                    </m:f>
                    <m:f>
                      <m:f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den>
                    </m:f>
                  </m:oMath>
                </a14:m>
                <a:endParaRPr kumimoji="1"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a:t>向量微积分的典型应用</a:t>
            </a:r>
            <a:endParaRPr kumimoji="1" lang="zh-CN" altLang="en-US" sz="3200" dirty="0"/>
          </a:p>
        </p:txBody>
      </p:sp>
      <p:sp>
        <p:nvSpPr>
          <p:cNvPr id="3" name="内容占位符 2"/>
          <p:cNvSpPr>
            <a:spLocks noGrp="1"/>
          </p:cNvSpPr>
          <p:nvPr>
            <p:ph idx="1"/>
          </p:nvPr>
        </p:nvSpPr>
        <p:spPr>
          <a:xfrm>
            <a:off x="1115616" y="3212976"/>
            <a:ext cx="7358114" cy="3240360"/>
          </a:xfrm>
        </p:spPr>
        <p:txBody>
          <a:bodyPr/>
          <a:lstStyle/>
          <a:p>
            <a:endParaRPr kumimoji="1" lang="en-US" altLang="zh-CN" sz="2800" dirty="0"/>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rPr>
              <a:t>向量微积分在回归（曲线拟合）和密度估计（如建模数据分布）上发挥重要作用。</a:t>
            </a:r>
            <a:endParaRPr kumimoji="1" lang="en-US" altLang="zh-CN"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a:p>
            <a:pPr lvl="1" indent="-342900">
              <a:buClr>
                <a:srgbClr val="02407B"/>
              </a:buClr>
              <a:buSzPct val="75000"/>
              <a:buFont typeface="Wingdings" panose="05000000000000000000" pitchFamily="2" charset="2"/>
              <a:buChar char="p"/>
              <a:defRPr/>
            </a:pPr>
            <a:r>
              <a:rPr kumimoji="1" lang="en-US" altLang="zh-CN" sz="2000" dirty="0">
                <a:latin typeface="Georgia" panose="02040502050405020303" pitchFamily="18" charset="0"/>
              </a:rPr>
              <a:t>(a) </a:t>
            </a:r>
            <a:r>
              <a:rPr kumimoji="1" lang="zh-CN" altLang="en-US" sz="2000" dirty="0">
                <a:latin typeface="Georgia" panose="02040502050405020303" pitchFamily="18" charset="0"/>
              </a:rPr>
              <a:t>回归问题</a:t>
            </a:r>
            <a:r>
              <a:rPr kumimoji="1" lang="en-US" altLang="zh-CN" sz="2000" dirty="0">
                <a:latin typeface="Georgia" panose="02040502050405020303" pitchFamily="18" charset="0"/>
              </a:rPr>
              <a:t>:</a:t>
            </a:r>
            <a:r>
              <a:rPr kumimoji="1" lang="zh-CN" altLang="en-US" sz="2000" dirty="0">
                <a:latin typeface="Georgia" panose="02040502050405020303" pitchFamily="18" charset="0"/>
              </a:rPr>
              <a:t>找到参数，使曲线能很好地解释观察值。</a:t>
            </a:r>
            <a:endParaRPr kumimoji="1" lang="en-US" altLang="zh-CN" sz="2000" dirty="0">
              <a:latin typeface="Georgia" panose="02040502050405020303" pitchFamily="18" charset="0"/>
            </a:endParaRPr>
          </a:p>
          <a:p>
            <a:pPr lvl="1" indent="-342900">
              <a:buClr>
                <a:srgbClr val="02407B"/>
              </a:buClr>
              <a:buSzPct val="75000"/>
              <a:buFont typeface="Wingdings" panose="05000000000000000000" pitchFamily="2" charset="2"/>
              <a:buChar char="p"/>
              <a:defRPr/>
            </a:pPr>
            <a:r>
              <a:rPr kumimoji="1" lang="en-US" altLang="zh-CN" sz="2000" dirty="0">
                <a:latin typeface="Georgia" panose="02040502050405020303" pitchFamily="18" charset="0"/>
              </a:rPr>
              <a:t>(b) </a:t>
            </a:r>
            <a:r>
              <a:rPr kumimoji="1" lang="zh-CN" altLang="en-US" sz="2000" dirty="0">
                <a:latin typeface="Georgia" panose="02040502050405020303" pitchFamily="18" charset="0"/>
              </a:rPr>
              <a:t>高斯混合模型进行密度估计：求平均值和协方差，使得数据</a:t>
            </a:r>
            <a:r>
              <a:rPr kumimoji="1" lang="en-US" altLang="zh-CN" sz="2000" dirty="0">
                <a:latin typeface="Georgia" panose="02040502050405020303" pitchFamily="18" charset="0"/>
              </a:rPr>
              <a:t> (</a:t>
            </a:r>
            <a:r>
              <a:rPr kumimoji="1" lang="zh-CN" altLang="en-US" sz="2000" dirty="0">
                <a:latin typeface="Georgia" panose="02040502050405020303" pitchFamily="18" charset="0"/>
              </a:rPr>
              <a:t>点</a:t>
            </a:r>
            <a:r>
              <a:rPr kumimoji="1" lang="en-US" altLang="zh-CN" sz="2000" dirty="0">
                <a:latin typeface="Georgia" panose="02040502050405020303" pitchFamily="18" charset="0"/>
              </a:rPr>
              <a:t>)</a:t>
            </a:r>
            <a:r>
              <a:rPr kumimoji="1" lang="zh-CN" altLang="en-US" sz="2000" dirty="0">
                <a:latin typeface="Georgia" panose="02040502050405020303" pitchFamily="18" charset="0"/>
              </a:rPr>
              <a:t>可以被很好地解释。</a:t>
            </a:r>
            <a:endParaRPr kumimoji="1" lang="en-US" altLang="zh-CN" sz="2000" dirty="0">
              <a:latin typeface="Georgia" panose="02040502050405020303" pitchFamily="18" charset="0"/>
            </a:endParaRPr>
          </a:p>
          <a:p>
            <a:r>
              <a:rPr kumimoji="1" lang="zh-CN" altLang="en-US" sz="2400" dirty="0"/>
              <a:t>通常利用梯度信息的优化算法来解决这些问题</a:t>
            </a:r>
            <a:endParaRPr kumimoji="1" lang="zh-CN" altLang="en-US" sz="2400" dirty="0"/>
          </a:p>
        </p:txBody>
      </p:sp>
      <p:pic>
        <p:nvPicPr>
          <p:cNvPr id="5" name="图片 4"/>
          <p:cNvPicPr>
            <a:picLocks noChangeAspect="1"/>
          </p:cNvPicPr>
          <p:nvPr/>
        </p:nvPicPr>
        <p:blipFill>
          <a:blip r:embed="rId1"/>
          <a:stretch>
            <a:fillRect/>
          </a:stretch>
        </p:blipFill>
        <p:spPr>
          <a:xfrm>
            <a:off x="926821" y="1244600"/>
            <a:ext cx="3604572" cy="2430991"/>
          </a:xfrm>
          <a:prstGeom prst="rect">
            <a:avLst/>
          </a:prstGeom>
        </p:spPr>
      </p:pic>
      <p:pic>
        <p:nvPicPr>
          <p:cNvPr id="7" name="图片 6"/>
          <p:cNvPicPr>
            <a:picLocks noChangeAspect="1"/>
          </p:cNvPicPr>
          <p:nvPr/>
        </p:nvPicPr>
        <p:blipFill>
          <a:blip r:embed="rId2"/>
          <a:stretch>
            <a:fillRect/>
          </a:stretch>
        </p:blipFill>
        <p:spPr>
          <a:xfrm>
            <a:off x="4788024" y="1196752"/>
            <a:ext cx="3726503" cy="24538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 链式法则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和</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是</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oMath>
                </a14:m>
                <a:r>
                  <a:rPr kumimoji="1" lang="zh-CN" altLang="en-US" sz="2400" dirty="0"/>
                  <a:t>的函数。计算</a:t>
                </a:r>
                <a14:m>
                  <m:oMath xmlns:m="http://schemas.openxmlformats.org/officeDocument/2006/math">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d>
                          <m:dPr>
                            <m:begChr m:val="["/>
                            <m:endChr m:val="]"/>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2</m:t>
                                </m:r>
                              </m:sub>
                            </m:sSub>
                          </m:e>
                        </m:d>
                      </m:e>
                      <m:sup>
                        <m:r>
                          <a:rPr kumimoji="1" lang="en-US" altLang="zh-CN" sz="2400" b="0" i="1" smtClean="0">
                            <a:latin typeface="Cambria Math" panose="02040503050406030204" pitchFamily="18" charset="0"/>
                          </a:rPr>
                          <m:t>𝑇</m:t>
                        </m:r>
                      </m:sup>
                    </m:sSup>
                  </m:oMath>
                </a14:m>
                <a:r>
                  <a:rPr kumimoji="1" lang="zh-CN" altLang="en-US" sz="2400" dirty="0"/>
                  <a:t>相对于</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oMath>
                </a14:m>
                <a:r>
                  <a:rPr kumimoji="1" lang="zh-CN" altLang="en-US" sz="2400" dirty="0"/>
                  <a:t>的导度</a:t>
                </a:r>
                <a:endParaRPr kumimoji="1" lang="en-US" altLang="zh-CN" sz="2400" dirty="0"/>
              </a:p>
              <a:p>
                <a:pPr marL="400050" lvl="1" indent="0">
                  <a:buNone/>
                </a:pPr>
                <a:endParaRPr lang="en-US" altLang="zh-CN" sz="2400" dirty="0">
                  <a:solidFill>
                    <a:schemeClr val="tx1"/>
                  </a:solidFill>
                  <a:latin typeface="Cambria Math" panose="02040503050406030204" pitchFamily="18" charset="0"/>
                  <a:ea typeface="等线" panose="02010600030101010101" pitchFamily="2" charset="-122"/>
                  <a:cs typeface="Times New Roman" panose="02020603050405020304" pitchFamily="18" charset="0"/>
                </a:endParaRPr>
              </a:p>
              <a:p>
                <a:pPr marL="400050" lvl="1" indent="0">
                  <a:buNone/>
                </a:pPr>
                <a14:m>
                  <m:oMathPara xmlns:m="http://schemas.openxmlformats.org/officeDocument/2006/math">
                    <m:oMathParaPr>
                      <m:jc m:val="centerGroup"/>
                    </m:oMathParaPr>
                    <m:oMath xmlns:m="http://schemas.openxmlformats.org/officeDocument/2006/math">
                      <m:r>
                        <m:rPr>
                          <m:sty m:val="p"/>
                        </m:rPr>
                        <a:rPr lang="en-US" altLang="zh-CN" sz="24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d</m:t>
                      </m:r>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d>
                        <m:dPr>
                          <m:ctrlP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d</m:t>
                                </m:r>
                                <m:sSub>
                                  <m:sSubPr>
                                    <m:ctrlP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d</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0" smtClean="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e>
                            </m:mr>
                          </m:m>
                        </m:e>
                      </m:d>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d>
                                      <m:dPr>
                                        <m:ctrlP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e>
                                    </m:d>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r>
                                  <m:rPr>
                                    <m:sty m:val="p"/>
                                  </m:rP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d</m:t>
                                </m:r>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e>
                            </m:m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d>
                                      <m:dPr>
                                        <m:ctrlP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e>
                                    </m:d>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r>
                                  <m:rPr>
                                    <m:sty m:val="p"/>
                                  </m:rP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e>
                            </m:mr>
                          </m:m>
                        </m:e>
                      </m:d>
                      <m:r>
                        <a:rPr lang="en-US" altLang="zh-CN"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
                        </m:e>
                      </m:d>
                      <m:r>
                        <m:rPr>
                          <m:sty m:val="p"/>
                        </m:rP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oMath>
                  </m:oMathPara>
                </a14:m>
                <a:endParaRPr lang="en-US" altLang="zh-CN" sz="2400" i="1" dirty="0">
                  <a:solidFill>
                    <a:schemeClr val="tx1"/>
                  </a:solidFill>
                  <a:latin typeface="Cambria Math" panose="02040503050406030204" pitchFamily="18" charset="0"/>
                  <a:ea typeface="等线" panose="02010600030101010101" pitchFamily="2" charset="-122"/>
                  <a:cs typeface="Times New Roman" panose="02020603050405020304" pitchFamily="18" charset="0"/>
                </a:endParaRPr>
              </a:p>
              <a:p>
                <a:pPr marL="400050" lvl="1" indent="0">
                  <a:buNone/>
                </a:pPr>
                <a14:m>
                  <m:oMathPara xmlns:m="http://schemas.openxmlformats.org/officeDocument/2006/math">
                    <m:oMathParaPr>
                      <m:jc m:val="centerGroup"/>
                    </m:oMathParaPr>
                    <m:oMath xmlns:m="http://schemas.openxmlformats.org/officeDocument/2006/math">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24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
                        </m:e>
                      </m:d>
                    </m:oMath>
                  </m:oMathPara>
                </a14:m>
                <a:endParaRPr lang="en-US" altLang="zh-CN" sz="2400" b="0" dirty="0">
                  <a:latin typeface="黑体" panose="02010609060101010101" pitchFamily="2" charset="-122"/>
                  <a:ea typeface="等线" panose="02010600030101010101" pitchFamily="2" charset="-122"/>
                  <a:cs typeface="Times New Roman" panose="02020603050405020304" pitchFamily="18" charset="0"/>
                </a:endParaRPr>
              </a:p>
              <a:p>
                <a:pPr marL="400050" lvl="1" indent="0" algn="ctr">
                  <a:buNone/>
                </a:pPr>
                <a:endParaRPr lang="en-US" altLang="zh-CN" sz="1800" dirty="0">
                  <a:latin typeface="黑体" panose="02010609060101010101" pitchFamily="2" charset="-122"/>
                  <a:ea typeface="等线"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796136" y="3989993"/>
                <a:ext cx="2592288" cy="635367"/>
              </a:xfrm>
              <a:prstGeom prst="rect">
                <a:avLst/>
              </a:prstGeom>
              <a:noFill/>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None/>
                  <a:defRPr/>
                </a:pPr>
                <a:r>
                  <a:rPr kumimoji="0" lang="zh-CN" altLang="en-US" sz="24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rPr>
                  <a:t>决定了</a:t>
                </a:r>
                <a14:m>
                  <m:oMath xmlns:m="http://schemas.openxmlformats.org/officeDocument/2006/math">
                    <m:f>
                      <m:fPr>
                        <m:ctrlPr>
                          <a:rPr kumimoji="0" lang="zh-CN" altLang="zh-CN" sz="2400" b="1"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400" b="0"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0" cap="none" spc="0" normalizeH="0" baseline="0" noProof="0" smtClean="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num>
                      <m:den>
                        <m:r>
                          <a:rPr kumimoji="0" lang="en-US" altLang="zh-CN" sz="2400" b="0"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1" i="1" u="none" strike="noStrike" kern="0" cap="none" spc="0" normalizeH="0" baseline="0" noProof="0" smtClean="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𝒕</m:t>
                        </m:r>
                      </m:den>
                    </m:f>
                    <m:r>
                      <a:rPr lang="zh-CN" altLang="en-US" sz="24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形式</m:t>
                    </m:r>
                  </m:oMath>
                </a14:m>
                <a:endParaRPr kumimoji="0" lang="en-US" altLang="zh-CN" sz="24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96136" y="3989993"/>
                <a:ext cx="2592288" cy="635367"/>
              </a:xfrm>
              <a:prstGeom prst="rect">
                <a:avLst/>
              </a:prstGeom>
              <a:blipFill rotWithShape="1">
                <a:blip r:embed="rId2"/>
                <a:stretch>
                  <a:fillRect l="-19" t="-45" r="3" b="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 链式法则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dirty="0"/>
                  <a:t>考虑两个变量</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1" smtClean="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b="0" i="1">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400" b="0" i="1"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i="1"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2</m:t>
                        </m:r>
                      </m:sub>
                    </m:sSub>
                  </m:oMath>
                </a14:m>
                <a:r>
                  <a:rPr kumimoji="1" lang="zh-CN" altLang="en-US" sz="2400" dirty="0"/>
                  <a:t>的函数</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400" dirty="0"/>
                  <a:t>。</a:t>
                </a:r>
                <a:r>
                  <a:rPr lang="zh-CN" altLang="zh-CN" sz="24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和</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是</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oMath>
                </a14:m>
                <a:r>
                  <a:rPr kumimoji="1" lang="zh-CN" altLang="en-US" sz="2400" dirty="0"/>
                  <a:t>的函数。计算</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相对于</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oMath>
                </a14:m>
                <a:r>
                  <a:rPr kumimoji="1" lang="zh-CN" altLang="en-US" sz="2400" dirty="0"/>
                  <a:t>的梯度。</a:t>
                </a:r>
                <a:endParaRPr kumimoji="1" lang="en-US" altLang="zh-CN" sz="2400" dirty="0"/>
              </a:p>
              <a:p>
                <a:r>
                  <a:rPr kumimoji="1" lang="zh-CN" altLang="en-US" sz="2400" dirty="0"/>
                  <a:t>对多元函数使用链式法则（</a:t>
                </a:r>
                <a14:m>
                  <m:oMath xmlns:m="http://schemas.openxmlformats.org/officeDocument/2006/math">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d</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表示</a:t>
                </a:r>
                <a:r>
                  <a:rPr lang="zh-CN" altLang="en-US" sz="2400" dirty="0">
                    <a:latin typeface="黑体" panose="02010609060101010101" pitchFamily="2" charset="-122"/>
                    <a:cs typeface="Times New Roman" panose="02020603050405020304" pitchFamily="18" charset="0"/>
                  </a:rPr>
                  <a:t>微分</a:t>
                </a:r>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a:t>
                </a:r>
                <a14:m>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表示偏导数</a:t>
                </a:r>
                <a:r>
                  <a:rPr kumimoji="1" lang="zh-CN" altLang="en-US" sz="2400" dirty="0"/>
                  <a:t>）：</a:t>
                </a:r>
                <a:endParaRPr kumimoji="1" lang="en-US" altLang="zh-CN" sz="2400" dirty="0"/>
              </a:p>
              <a:p>
                <a:pPr marL="400050" lvl="1" indent="0">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den>
                      </m:f>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sub>
                                    </m:sSub>
                                  </m:den>
                                </m:f>
                              </m:e>
                            </m:mr>
                          </m:m>
                        </m:e>
                      </m:d>
                      <m:d>
                        <m:dPr>
                          <m:begChr m:val="["/>
                          <m:endChr m:val="]"/>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e>
                            </m:mr>
                          </m:m>
                        </m:e>
                      </m:d>
                      <m:r>
                        <a:rPr lang="en-US" altLang="zh-CN" sz="20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𝒙</m:t>
                          </m:r>
                        </m:den>
                      </m:f>
                      <m:f>
                        <m:f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num>
                        <m:den>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den>
                      </m:f>
                      <m:r>
                        <a:rPr lang="zh-CN" altLang="en-US"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2000" dirty="0">
                  <a:solidFill>
                    <a:schemeClr val="tx1"/>
                  </a:solidFill>
                  <a:latin typeface="黑体" panose="02010609060101010101" pitchFamily="2" charset="-122"/>
                  <a:ea typeface="等线" panose="02010600030101010101" pitchFamily="2" charset="-122"/>
                  <a:cs typeface="Times New Roman" panose="02020603050405020304" pitchFamily="18" charset="0"/>
                </a:endParaRPr>
              </a:p>
              <a:p>
                <a:pPr marL="400050" lvl="1" indent="0">
                  <a:buNone/>
                </a:pPr>
                <a14:m>
                  <m:oMathPara xmlns:m="http://schemas.openxmlformats.org/officeDocument/2006/math">
                    <m:oMathParaPr>
                      <m:jc m:val="centerGroup"/>
                    </m:oMathParaPr>
                    <m:oMath xmlns:m="http://schemas.openxmlformats.org/officeDocument/2006/math">
                      <m:f>
                        <m:fPr>
                          <m:ctrlPr>
                            <a:rPr lang="zh-CN" altLang="zh-CN" sz="20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chemeClr val="tx1"/>
                              </a:solidFill>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b="0"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den>
                                </m:f>
                              </m:e>
                            </m:mr>
                          </m:m>
                        </m:e>
                      </m:d>
                    </m:oMath>
                  </m:oMathPara>
                </a14:m>
                <a:endParaRPr lang="en-US" altLang="zh-CN" sz="2000" dirty="0">
                  <a:latin typeface="黑体" panose="02010609060101010101" pitchFamily="2" charset="-122"/>
                  <a:ea typeface="等线"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372200" y="3933056"/>
                <a:ext cx="2016224" cy="852669"/>
              </a:xfrm>
              <a:prstGeom prst="rect">
                <a:avLst/>
              </a:prstGeom>
              <a:noFill/>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None/>
                  <a:defRPr/>
                </a:pPr>
                <a:r>
                  <a:rPr kumimoji="0" lang="zh-CN" altLang="en-US"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rPr>
                  <a:t>某种意义上，决定了</a:t>
                </a:r>
                <a14:m>
                  <m:oMath xmlns:m="http://schemas.openxmlformats.org/officeDocument/2006/math">
                    <m:f>
                      <m:fPr>
                        <m:ctrlPr>
                          <a:rPr kumimoji="0" lang="zh-CN" altLang="zh-CN" sz="2000" b="1"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000" b="0"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num>
                      <m:den>
                        <m:r>
                          <a:rPr kumimoji="0" lang="en-US" altLang="zh-CN" sz="2000" b="0"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den>
                    </m:f>
                    <m:r>
                      <a:rPr lang="zh-CN" altLang="en-US"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形式</m:t>
                    </m:r>
                  </m:oMath>
                </a14:m>
                <a:r>
                  <a:rPr kumimoji="0" lang="zh-CN" altLang="en-US"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rPr>
                  <a:t>。</a:t>
                </a:r>
                <a:endParaRPr kumimoji="0" lang="en-US" altLang="zh-CN"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372200" y="3933056"/>
                <a:ext cx="2016224" cy="852669"/>
              </a:xfrm>
              <a:prstGeom prst="rect">
                <a:avLst/>
              </a:prstGeom>
              <a:blipFill rotWithShape="1">
                <a:blip r:embed="rId2"/>
                <a:stretch>
                  <a:fillRect l="-30" t="-59" r="4" b="4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 链式法则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b="1" dirty="0"/>
                  <a:t>例 </a:t>
                </a:r>
                <a:r>
                  <a:rPr kumimoji="1" lang="en-US" altLang="zh-CN" sz="2400" b="1" dirty="0"/>
                  <a:t> </a:t>
                </a:r>
                <a:r>
                  <a:rPr kumimoji="1" lang="zh-CN" altLang="en-US" sz="2400" dirty="0"/>
                  <a:t>考虑</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kumimoji="1" lang="en-US" altLang="zh-CN" sz="2400" dirty="0"/>
                  <a:t>​ ,</a:t>
                </a:r>
                <a:r>
                  <a:rPr kumimoji="1" lang="zh-CN" altLang="en-US"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m:rPr>
                        <m:sty m:val="p"/>
                      </m:rPr>
                      <a:rPr lang="en-US" altLang="zh-CN" sz="2400">
                        <a:latin typeface="Cambria Math" panose="02040503050406030204" pitchFamily="18" charset="0"/>
                      </a:rPr>
                      <m:t>sin</m:t>
                    </m:r>
                    <m:r>
                      <a:rPr lang="en-US" altLang="zh-CN" sz="2400" i="1">
                        <a:latin typeface="Cambria Math" panose="02040503050406030204" pitchFamily="18" charset="0"/>
                      </a:rPr>
                      <m:t>𝑡</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m:rPr>
                        <m:sty m:val="p"/>
                      </m:rPr>
                      <a:rPr lang="en-US" altLang="zh-CN" sz="2400">
                        <a:latin typeface="Cambria Math" panose="02040503050406030204" pitchFamily="18" charset="0"/>
                      </a:rPr>
                      <m:t>cos</m:t>
                    </m:r>
                    <m:r>
                      <a:rPr lang="en-US" altLang="zh-CN" sz="2400" i="1">
                        <a:latin typeface="Cambria Math" panose="02040503050406030204" pitchFamily="18" charset="0"/>
                      </a:rPr>
                      <m:t>𝑡</m:t>
                    </m:r>
                  </m:oMath>
                </a14:m>
                <a:r>
                  <a:rPr kumimoji="1" lang="zh-CN" altLang="en-US" sz="2400" dirty="0"/>
                  <a:t>          </a:t>
                </a:r>
                <a:r>
                  <a:rPr kumimoji="1" lang="en-US" altLang="zh-CN" sz="2400" dirty="0"/>
                  <a:t>	</a:t>
                </a:r>
                <a:endParaRPr kumimoji="1" lang="en-US" altLang="zh-CN" sz="2400" dirty="0"/>
              </a:p>
              <a:p>
                <a:r>
                  <a:rPr kumimoji="1" lang="zh-CN" altLang="en-US" sz="2400" dirty="0"/>
                  <a:t>我们有</a:t>
                </a:r>
                <a:r>
                  <a:rPr lang="en-US" altLang="zh-CN" sz="2400" dirty="0">
                    <a:ea typeface="Cambria Math" panose="02040503050406030204" pitchFamily="18" charset="0"/>
                    <a:cs typeface="Times New Roman" panose="02020603050405020304" pitchFamily="18" charset="0"/>
                  </a:rPr>
                  <a:t> </a:t>
                </a:r>
                <a:endParaRPr lang="en-US" altLang="zh-CN" sz="2400" dirty="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400">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4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sub>
                                    </m:sSub>
                                  </m:den>
                                </m:f>
                              </m:e>
                            </m:mr>
                          </m:m>
                        </m:e>
                      </m:d>
                      <m:d>
                        <m:dPr>
                          <m:begChr m:val="["/>
                          <m:end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e>
                            </m:mr>
                          </m:m>
                        </m:e>
                      </m:d>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2</m:t>
                      </m:r>
                      <m:sSub>
                        <m:sSubPr>
                          <m:ctrlP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 </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2</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e>
                            </m:mr>
                          </m:m>
                        </m:e>
                      </m:d>
                    </m:oMath>
                  </m:oMathPara>
                </a14:m>
                <a:endParaRPr lang="en-US" altLang="zh-CN" sz="2400" i="1" dirty="0">
                  <a:latin typeface="Cambria Math" panose="02040503050406030204" pitchFamily="18" charset="0"/>
                  <a:ea typeface="等线" panose="02010600030101010101" pitchFamily="2" charset="-122"/>
                  <a:cs typeface="Times New Roman" panose="02020603050405020304" pitchFamily="18" charset="0"/>
                </a:endParaRPr>
              </a:p>
              <a:p>
                <a:pPr marL="0" indent="0">
                  <a:buNone/>
                </a:pPr>
                <a:endParaRPr lang="en-US" altLang="zh-CN" sz="2400" dirty="0">
                  <a:latin typeface="Cambria Math" panose="02040503050406030204" pitchFamily="18" charset="0"/>
                  <a:ea typeface="等线"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2</m:t>
                      </m:r>
                      <m:func>
                        <m:funcPr>
                          <m:ctrlPr>
                            <a:rPr lang="en-US" altLang="zh-CN" sz="2400" i="1">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sin</m:t>
                          </m:r>
                        </m:fName>
                        <m:e>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func>
                                <m:funcPr>
                                  <m:ctrlPr>
                                    <a:rPr lang="en-US" altLang="zh-CN" sz="2400" i="1">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sin</m:t>
                                  </m:r>
                                </m:fName>
                                <m:e>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e>
                              </m:func>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e>
                      </m:func>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2</m:t>
                      </m:r>
                      <m:f>
                        <m:f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func>
                            <m:funcPr>
                              <m:ctrlPr>
                                <a:rPr lang="en-US" altLang="zh-CN" sz="2400" i="1">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e>
                          </m:func>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𝑡</m:t>
                          </m:r>
                        </m:den>
                      </m:f>
                    </m:oMath>
                  </m:oMathPara>
                </a14:m>
                <a:endParaRPr lang="en-US" altLang="zh-CN" sz="2400" dirty="0">
                  <a:ea typeface="等线" panose="02010600030101010101" pitchFamily="2" charset="-122"/>
                  <a:cs typeface="Times New Roman" panose="02020603050405020304" pitchFamily="18" charset="0"/>
                </a:endParaRPr>
              </a:p>
              <a:p>
                <a:pPr marL="0" indent="0">
                  <a:buNone/>
                </a:pP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2</m:t>
                    </m:r>
                    <m:func>
                      <m:funcPr>
                        <m:ctrlP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sin</m:t>
                        </m:r>
                      </m:fName>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func>
                          <m:funcPr>
                            <m:ctrlP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e>
                        </m:func>
                      </m:e>
                    </m:func>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func>
                      <m:funcPr>
                        <m:ctrlP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sin</m:t>
                        </m:r>
                      </m:fName>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e>
                    </m:func>
                  </m:oMath>
                </a14:m>
                <a:endParaRPr lang="en-US" altLang="zh-CN" sz="2400" i="1" dirty="0">
                  <a:effectLst/>
                  <a:latin typeface="Cambria Math" panose="02040503050406030204" pitchFamily="18" charset="0"/>
                  <a:ea typeface="等线" panose="02010600030101010101" pitchFamily="2" charset="-122"/>
                  <a:cs typeface="Times New Roman" panose="02020603050405020304" pitchFamily="18" charset="0"/>
                </a:endParaRPr>
              </a:p>
              <a:p>
                <a:pPr marL="0" indent="0" algn="ctr">
                  <a:buNone/>
                </a:pP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sin</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ctrlPr>
                      </m:funcPr>
                      <m:fNa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e>
                    </m:func>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b="0" i="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 是</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对</a:t>
                </a:r>
                <a14:m>
                  <m:oMath xmlns:m="http://schemas.openxmlformats.org/officeDocument/2006/math">
                    <m:r>
                      <a:rPr lang="en-US" altLang="zh-CN" sz="2400" i="1">
                        <a:latin typeface="Cambria Math" panose="02040503050406030204" pitchFamily="18" charset="0"/>
                      </a:rPr>
                      <m:t>𝑡</m:t>
                    </m:r>
                  </m:oMath>
                </a14:m>
                <a:r>
                  <a:rPr kumimoji="1" lang="zh-CN" altLang="en-US" sz="2400" dirty="0"/>
                  <a:t>的导数。</a:t>
                </a:r>
                <a:endParaRPr kumimoji="1" lang="zh-CN" altLang="en-US"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梯度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7290" y="1448866"/>
                <a:ext cx="8594612" cy="4713387"/>
              </a:xfrm>
            </p:spPr>
            <p:txBody>
              <a:bodyPr/>
              <a:lstStyle/>
              <a:p>
                <a:pPr indent="0"/>
                <a:r>
                  <a:rPr kumimoji="1" lang="zh-CN" altLang="en-US" sz="2000" dirty="0">
                    <a:sym typeface="+mn-ea"/>
                  </a:rPr>
                  <a:t>导数对多变量函数推广为</a:t>
                </a:r>
                <a:r>
                  <a:rPr kumimoji="1" lang="zh-CN" altLang="en-US" sz="2000" b="1" dirty="0">
                    <a:sym typeface="+mn-ea"/>
                  </a:rPr>
                  <a:t>梯度</a:t>
                </a:r>
                <a:r>
                  <a:rPr kumimoji="1" lang="en-US" altLang="zh-CN" sz="2000" b="1" dirty="0">
                    <a:sym typeface="+mn-ea"/>
                  </a:rPr>
                  <a:t>(gradient)</a:t>
                </a:r>
                <a:r>
                  <a:rPr kumimoji="1" lang="zh-CN" altLang="en-US" sz="2000" dirty="0">
                    <a:sym typeface="+mn-ea"/>
                  </a:rPr>
                  <a:t>。</a:t>
                </a:r>
                <a:endParaRPr kumimoji="1" lang="en-US" altLang="zh-CN" sz="2000" dirty="0"/>
              </a:p>
              <a:p>
                <a:pPr indent="0"/>
                <a:r>
                  <a:rPr lang="zh-CN" altLang="en-US" sz="2000" dirty="0">
                    <a:cs typeface="Times New Roman" panose="02020603050405020304" pitchFamily="18" charset="0"/>
                  </a:rPr>
                  <a:t>定义向量函数</a:t>
                </a:r>
                <a14:m>
                  <m:oMath xmlns:m="http://schemas.openxmlformats.org/officeDocument/2006/math">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oMath>
                </a14:m>
                <a:r>
                  <a:rPr lang="zh-CN" altLang="en-US" sz="2000" dirty="0">
                    <a:cs typeface="Times New Roman" panose="02020603050405020304" pitchFamily="18" charset="0"/>
                  </a:rPr>
                  <a:t>在点</a:t>
                </a:r>
                <a14:m>
                  <m:oMath xmlns:m="http://schemas.openxmlformats.org/officeDocument/2006/math">
                    <m:r>
                      <a:rPr lang="en-US" altLang="zh-CN" sz="2000" b="0" i="1" smtClean="0">
                        <a:latin typeface="Cambria Math" panose="02040503050406030204" pitchFamily="18" charset="0"/>
                      </a:rPr>
                      <m:t>𝑃</m:t>
                    </m:r>
                  </m:oMath>
                </a14:m>
                <a:r>
                  <a:rPr lang="zh-CN" altLang="en-US" sz="2000" dirty="0">
                    <a:cs typeface="Times New Roman" panose="02020603050405020304" pitchFamily="18" charset="0"/>
                  </a:rPr>
                  <a:t>的梯度</a:t>
                </a:r>
                <a:r>
                  <a:rPr lang="en-US" altLang="zh-CN" sz="2000" dirty="0">
                    <a:cs typeface="Times New Roman" panose="02020603050405020304" pitchFamily="18" charset="0"/>
                  </a:rPr>
                  <a:t>grad f</a:t>
                </a:r>
                <a:r>
                  <a:rPr lang="zh-CN" altLang="en-US" sz="2000" dirty="0">
                    <a:cs typeface="Times New Roman" panose="02020603050405020304" pitchFamily="18" charset="0"/>
                  </a:rPr>
                  <a:t>为</a:t>
                </a:r>
                <a:endParaRPr lang="en-US" altLang="zh-CN" sz="2000" dirty="0">
                  <a:cs typeface="Times New Roman" panose="02020603050405020304" pitchFamily="18" charset="0"/>
                </a:endParaRPr>
              </a:p>
              <a:p>
                <a:pPr indent="0">
                  <a:lnSpc>
                    <a:spcPct val="12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𝑔𝑟𝑎𝑑</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den>
                          </m:f>
                        </m:e>
                      </m:d>
                    </m:oMath>
                  </m:oMathPara>
                </a14:m>
                <a:endParaRPr lang="en-US" altLang="zh-CN" sz="2000" dirty="0">
                  <a:cs typeface="Times New Roman" panose="02020603050405020304" pitchFamily="18" charset="0"/>
                </a:endParaRPr>
              </a:p>
              <a:p>
                <a:pPr indent="0"/>
                <a:r>
                  <a:rPr lang="zh-CN" altLang="en-US" sz="2000" dirty="0">
                    <a:cs typeface="Times New Roman" panose="02020603050405020304" pitchFamily="18" charset="0"/>
                  </a:rPr>
                  <a:t>长度是</a:t>
                </a:r>
                <a14:m>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𝑔𝑟𝑎𝑑</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den>
                                </m:f>
                              </m:e>
                            </m:d>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den>
                                </m:f>
                              </m:e>
                            </m:d>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den>
                                </m:f>
                              </m:e>
                            </m:d>
                          </m:e>
                          <m:sup>
                            <m:r>
                              <a:rPr lang="en-US" altLang="zh-CN" sz="2000" b="0" i="1" smtClean="0">
                                <a:latin typeface="Cambria Math" panose="02040503050406030204" pitchFamily="18" charset="0"/>
                              </a:rPr>
                              <m:t>2</m:t>
                            </m:r>
                          </m:sup>
                        </m:sSup>
                      </m:e>
                    </m:rad>
                  </m:oMath>
                </a14:m>
                <a:endParaRPr lang="en-US" altLang="zh-CN" sz="2000" b="0" i="1" dirty="0">
                  <a:latin typeface="Cambria Math" panose="02040503050406030204" pitchFamily="18" charset="0"/>
                </a:endParaRPr>
              </a:p>
              <a:p>
                <a:pPr indent="0">
                  <a:lnSpc>
                    <a:spcPct val="130000"/>
                  </a:lnSpc>
                  <a:buNone/>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grad</m:t>
                      </m:r>
                      <m:r>
                        <a:rPr lang="en-US" altLang="zh-CN" sz="2000"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000">
                              <a:solidFill>
                                <a:srgbClr val="FF0000"/>
                              </a:solidFill>
                              <a:effectLst/>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4"/>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den>
                                </m:f>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b>
                                    </m:sSub>
                                  </m:den>
                                </m:f>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p>
                    </m:oMath>
                  </m:oMathPara>
                </a14:m>
                <a:endParaRPr lang="en-US" altLang="zh-CN" sz="2000" dirty="0">
                  <a:cs typeface="Times New Roman" panose="02020603050405020304" pitchFamily="18" charset="0"/>
                </a:endParaRPr>
              </a:p>
              <a:p>
                <a:pPr indent="0"/>
                <a:r>
                  <a:rPr lang="zh-CN" altLang="en-US" sz="2000" dirty="0">
                    <a:cs typeface="Times New Roman" panose="02020603050405020304" pitchFamily="18" charset="0"/>
                  </a:rPr>
                  <a:t>（</a:t>
                </a:r>
                <a:r>
                  <a:rPr lang="en-US" altLang="zh-CN" sz="2000" dirty="0" err="1">
                    <a:cs typeface="Times New Roman" panose="02020603050405020304" pitchFamily="18" charset="0"/>
                  </a:rPr>
                  <a:t>i</a:t>
                </a:r>
                <a:r>
                  <a:rPr lang="zh-CN" altLang="en-US" sz="2000" dirty="0">
                    <a:cs typeface="Times New Roman" panose="02020603050405020304" pitchFamily="18" charset="0"/>
                  </a:rPr>
                  <a:t>）函数</a:t>
                </a:r>
                <a14:m>
                  <m:oMath xmlns:m="http://schemas.openxmlformats.org/officeDocument/2006/math">
                    <m:r>
                      <a:rPr lang="en-US" altLang="zh-CN" sz="2000" b="0" i="1" smtClean="0">
                        <a:latin typeface="Cambria Math" panose="02040503050406030204" pitchFamily="18" charset="0"/>
                      </a:rPr>
                      <m:t>𝑓</m:t>
                    </m:r>
                    <m:r>
                      <a:rPr lang="zh-CN" altLang="en-US" sz="2000" i="1">
                        <a:latin typeface="Cambria Math" panose="02040503050406030204" pitchFamily="18" charset="0"/>
                      </a:rPr>
                      <m:t>增长</m:t>
                    </m:r>
                  </m:oMath>
                </a14:m>
                <a:r>
                  <a:rPr lang="zh-CN" altLang="en-US" sz="2000" dirty="0">
                    <a:cs typeface="Times New Roman" panose="02020603050405020304" pitchFamily="18" charset="0"/>
                  </a:rPr>
                  <a:t>最快的方向：</a:t>
                </a:r>
                <a:endParaRPr lang="en-US" altLang="zh-CN" sz="2000" dirty="0">
                  <a:cs typeface="Times New Roman" panose="02020603050405020304" pitchFamily="18" charset="0"/>
                </a:endParaRPr>
              </a:p>
              <a:p>
                <a:pPr indent="0">
                  <a:buNone/>
                </a:pPr>
                <a:r>
                  <a:rPr lang="en-US" altLang="zh-CN" sz="2000" dirty="0">
                    <a:cs typeface="Times New Roman" panose="02020603050405020304" pitchFamily="18" charset="0"/>
                  </a:rPr>
                  <a:t>	</a:t>
                </a:r>
                <a:r>
                  <a:rPr lang="zh-CN" altLang="en-US" sz="2000" dirty="0">
                    <a:cs typeface="Times New Roman" panose="02020603050405020304" pitchFamily="18" charset="0"/>
                  </a:rPr>
                  <a:t>梯度转置的方向</a:t>
                </a:r>
                <a:endParaRPr lang="en-US" altLang="zh-CN" sz="2000" dirty="0">
                  <a:cs typeface="Times New Roman" panose="02020603050405020304" pitchFamily="18" charset="0"/>
                </a:endParaRPr>
              </a:p>
              <a:p>
                <a:pPr indent="0"/>
                <a:r>
                  <a:rPr lang="zh-CN" altLang="en-US" sz="2000" dirty="0">
                    <a:cs typeface="Times New Roman" panose="02020603050405020304" pitchFamily="18" charset="0"/>
                  </a:rPr>
                  <a:t>（</a:t>
                </a:r>
                <a:r>
                  <a:rPr lang="en-US" altLang="zh-CN" sz="2000" dirty="0">
                    <a:cs typeface="Times New Roman" panose="02020603050405020304" pitchFamily="18" charset="0"/>
                  </a:rPr>
                  <a:t>ii</a:t>
                </a:r>
                <a:r>
                  <a:rPr lang="zh-CN" altLang="en-US" sz="2000" dirty="0">
                    <a:cs typeface="Times New Roman" panose="02020603050405020304" pitchFamily="18" charset="0"/>
                  </a:rPr>
                  <a:t>）沿这一方向的变化率：</a:t>
                </a:r>
                <a:endParaRPr lang="en-US" altLang="zh-CN" sz="2000" dirty="0">
                  <a:cs typeface="Times New Roman" panose="02020603050405020304" pitchFamily="18" charset="0"/>
                </a:endParaRPr>
              </a:p>
              <a:p>
                <a:pPr indent="0">
                  <a:buNone/>
                </a:pPr>
                <a:r>
                  <a:rPr lang="en-US" altLang="zh-CN" sz="2000" dirty="0">
                    <a:cs typeface="Times New Roman" panose="02020603050405020304" pitchFamily="18" charset="0"/>
                  </a:rPr>
                  <a:t>	</a:t>
                </a:r>
                <a:r>
                  <a:rPr lang="zh-CN" altLang="en-US" sz="2000" dirty="0">
                    <a:cs typeface="Times New Roman" panose="02020603050405020304" pitchFamily="18" charset="0"/>
                  </a:rPr>
                  <a:t>梯度的模</a:t>
                </a:r>
                <a:endParaRPr lang="zh-CN" altLang="en-US" sz="2000"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17290" y="1448866"/>
                <a:ext cx="8594612" cy="4713387"/>
              </a:xfrm>
              <a:blipFill rotWithShape="1">
                <a:blip r:embed="rId1"/>
                <a:stretch>
                  <a:fillRect l="-5" t="-9" r="4" b="5"/>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 </a:t>
            </a:r>
            <a:r>
              <a:rPr kumimoji="1" lang="zh-CN" altLang="en-US" sz="2800" dirty="0"/>
              <a:t>偏微分与梯度</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28600" y="1244600"/>
                <a:ext cx="8663880" cy="5328592"/>
              </a:xfrm>
            </p:spPr>
            <p:txBody>
              <a:bodyPr/>
              <a:lstStyle/>
              <a:p>
                <a:pPr marL="0" indent="0">
                  <a:buNone/>
                </a:pPr>
                <a:r>
                  <a:rPr lang="zh-CN" altLang="en-US" sz="2800" b="1" dirty="0"/>
                  <a:t>例 </a:t>
                </a:r>
                <a:r>
                  <a:rPr lang="zh-CN" altLang="en-US" sz="2800" dirty="0"/>
                  <a:t> 梯度 </a:t>
                </a:r>
                <a:r>
                  <a:rPr lang="en-US" altLang="zh-CN" sz="2800" dirty="0"/>
                  <a:t>(Gradient) </a:t>
                </a:r>
                <a:r>
                  <a:rPr lang="zh-CN" altLang="en-US" sz="2800" b="1" i="0" dirty="0">
                    <a:effectLst/>
                    <a:latin typeface="黑体" panose="02010609060101010101" pitchFamily="2" charset="-122"/>
                  </a:rPr>
                  <a:t>对于</a:t>
                </a:r>
                <a14:m>
                  <m:oMath xmlns:m="http://schemas.openxmlformats.org/officeDocument/2006/math">
                    <m:r>
                      <a:rPr lang="en-US" altLang="zh-CN" sz="2800" i="1"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2</m:t>
                        </m:r>
                      </m:sup>
                    </m:sSubSup>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1</m:t>
                        </m:r>
                      </m:sub>
                    </m:sSub>
                    <m:sSubSup>
                      <m:sSub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ℝ</m:t>
                    </m:r>
                  </m:oMath>
                </a14:m>
                <a:r>
                  <a:rPr lang="zh-CN" altLang="en-US" sz="2800" dirty="0">
                    <a:effectLst/>
                    <a:latin typeface="黑体" panose="02010609060101010101" pitchFamily="2" charset="-122"/>
                    <a:cs typeface="Times New Roman" panose="02020603050405020304" pitchFamily="18" charset="0"/>
                  </a:rPr>
                  <a:t>，</a:t>
                </a:r>
                <a:endParaRPr lang="en-US" altLang="zh-CN" sz="2800" dirty="0"/>
              </a:p>
              <a:p>
                <a:pPr>
                  <a:buFont typeface="Wingdings" panose="05000000000000000000" pitchFamily="2" charset="2"/>
                  <a:buChar char="Ø"/>
                </a:pPr>
                <a:r>
                  <a:rPr lang="zh-CN" altLang="en-US" sz="2400" dirty="0">
                    <a:effectLst/>
                    <a:latin typeface="黑体" panose="02010609060101010101" pitchFamily="2" charset="-122"/>
                    <a:cs typeface="Times New Roman" panose="02020603050405020304" pitchFamily="18" charset="0"/>
                  </a:rPr>
                  <a:t>其偏导数为</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Sub>
                          </m:e>
                        </m:d>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den>
                    </m:f>
                    <m:r>
                      <a:rPr lang="en-US" altLang="zh-CN" sz="2400">
                        <a:latin typeface="Cambria Math" panose="02040503050406030204" pitchFamily="18" charset="0"/>
                      </a:rPr>
                      <m:t>=</m:t>
                    </m:r>
                    <m:r>
                      <a:rPr lang="en-US" altLang="zh-CN" sz="2400">
                        <a:latin typeface="Cambria Math" panose="02040503050406030204" pitchFamily="18" charset="0"/>
                      </a:rPr>
                      <m:t>2</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up>
                        <m:r>
                          <a:rPr lang="en-US" altLang="zh-CN" sz="2400">
                            <a:latin typeface="Cambria Math" panose="02040503050406030204" pitchFamily="18" charset="0"/>
                          </a:rPr>
                          <m:t>3</m:t>
                        </m:r>
                      </m:sup>
                    </m:sSubSup>
                  </m:oMath>
                </a14:m>
                <a:r>
                  <a:rPr lang="en-US" altLang="zh-CN" sz="2400" dirty="0">
                    <a:effectLst/>
                    <a:latin typeface="黑体" panose="02010609060101010101" pitchFamily="2" charset="-122"/>
                    <a:cs typeface="Times New Roman" panose="02020603050405020304" pitchFamily="18" charset="0"/>
                  </a:rPr>
                  <a:t>,</a:t>
                </a:r>
                <a:r>
                  <a:rPr lang="zh-CN" altLang="zh-CN" sz="3600" dirty="0"/>
                  <a:t> </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Sub>
                          </m:e>
                        </m:d>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Sub>
                      </m:den>
                    </m:f>
                    <m:r>
                      <a:rPr lang="en-US" altLang="zh-CN" sz="2400">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up>
                        <m:r>
                          <a:rPr lang="en-US" altLang="zh-CN" sz="2400">
                            <a:latin typeface="Cambria Math" panose="02040503050406030204" pitchFamily="18" charset="0"/>
                          </a:rPr>
                          <m:t>2</m:t>
                        </m:r>
                      </m:sup>
                    </m:sSubSup>
                    <m:r>
                      <a:rPr lang="en-US" altLang="zh-CN" sz="2400">
                        <a:latin typeface="Cambria Math" panose="02040503050406030204" pitchFamily="18" charset="0"/>
                      </a:rPr>
                      <m:t>+</m:t>
                    </m:r>
                    <m:r>
                      <a:rPr lang="en-US" altLang="zh-CN" sz="2400">
                        <a:latin typeface="Cambria Math" panose="02040503050406030204" pitchFamily="18" charset="0"/>
                      </a:rPr>
                      <m:t>3</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a:latin typeface="Cambria Math" panose="02040503050406030204" pitchFamily="18" charset="0"/>
                          </a:rPr>
                          <m:t>2</m:t>
                        </m:r>
                      </m:sub>
                      <m:sup>
                        <m:r>
                          <a:rPr lang="en-US" altLang="zh-CN" sz="2400">
                            <a:latin typeface="Cambria Math" panose="02040503050406030204" pitchFamily="18" charset="0"/>
                          </a:rPr>
                          <m:t>2</m:t>
                        </m:r>
                      </m:sup>
                    </m:sSubSup>
                  </m:oMath>
                </a14:m>
                <a:endParaRPr lang="zh-CN" altLang="zh-CN" sz="2400" dirty="0"/>
              </a:p>
              <a:p>
                <a:pPr>
                  <a:buFont typeface="Wingdings" panose="05000000000000000000" pitchFamily="2" charset="2"/>
                  <a:buChar char="Ø"/>
                </a:pPr>
                <a:r>
                  <a:rPr lang="zh-CN" altLang="en-US" sz="2400" dirty="0">
                    <a:effectLst/>
                    <a:latin typeface="黑体" panose="02010609060101010101" pitchFamily="2" charset="-122"/>
                    <a:cs typeface="Times New Roman" panose="02020603050405020304" pitchFamily="18" charset="0"/>
                  </a:rPr>
                  <a:t>那么其梯度为</a:t>
                </a:r>
                <a:endParaRPr lang="en-US" altLang="zh-CN" sz="2400" dirty="0">
                  <a:effectLst/>
                  <a:latin typeface="黑体" panose="02010609060101010101" pitchFamily="2" charset="-122"/>
                  <a:cs typeface="Times New Roman" panose="02020603050405020304" pitchFamily="18" charset="0"/>
                </a:endParaRPr>
              </a:p>
              <a:p>
                <a:pPr>
                  <a:buFont typeface="Wingdings" panose="05000000000000000000" pitchFamily="2" charset="2"/>
                  <a:buChar char="Ø"/>
                </a:pPr>
                <a:endParaRPr lang="en-US" altLang="zh-CN" sz="2400" dirty="0">
                  <a:effectLst/>
                  <a:latin typeface="黑体" panose="0201060906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e>
                              </m:d>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box>
                            <m:box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e>
                          </m:box>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e>
                              </m:d>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den>
                          </m:f>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e>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bSup>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endParaRPr lang="zh-CN" altLang="zh-CN" sz="2000" dirty="0">
                  <a:effectLst/>
                  <a:latin typeface="黑体" panose="02010609060101010101" pitchFamily="2" charset="-122"/>
                  <a:ea typeface="黑体" panose="02010609060101010101" pitchFamily="2" charset="-122"/>
                  <a:cs typeface="Times New Roman" panose="02020603050405020304" pitchFamily="18" charset="0"/>
                </a:endParaRPr>
              </a:p>
              <a:p>
                <a:endParaRPr kumimoji="1" lang="zh-CN" altLang="en-US" sz="2000" dirty="0">
                  <a:latin typeface="黑体" panose="02010609060101010101" pitchFamily="2" charset="-122"/>
                  <a:ea typeface="黑体" panose="02010609060101010101" pitchFamily="2"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28600" y="1244600"/>
                <a:ext cx="8663880" cy="5328592"/>
              </a:xfrm>
              <a:blipFill rotWithShape="1">
                <a:blip r:embed="rId1"/>
                <a:stretch>
                  <a:fillRect r="7" b="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 链式法则</a:t>
            </a:r>
            <a:endParaRPr kumimoji="1"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defRPr/>
                </a:pPr>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如果</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e>
                    </m:d>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是</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a:t>
                </a:r>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和</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的函数，其中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0" smtClean="0">
                            <a:latin typeface="Cambria Math" panose="02040503050406030204" pitchFamily="18" charset="0"/>
                          </a:rPr>
                          <m:t>2</m:t>
                        </m:r>
                      </m:sub>
                    </m:sSub>
                    <m:r>
                      <a:rPr lang="en-US" altLang="zh-CN" sz="2400">
                        <a:latin typeface="Cambria Math" panose="02040503050406030204" pitchFamily="18" charset="0"/>
                      </a:rPr>
                      <m:t>(</m:t>
                    </m:r>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是两个变量</a:t>
                </a:r>
                <a14:m>
                  <m:oMath xmlns:m="http://schemas.openxmlformats.org/officeDocument/2006/math">
                    <m:r>
                      <a:rPr lang="en-US" altLang="zh-CN" sz="2400" i="1">
                        <a:latin typeface="Cambria Math" panose="02040503050406030204" pitchFamily="18" charset="0"/>
                      </a:rPr>
                      <m:t>𝑠</m:t>
                    </m:r>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和</a:t>
                </a:r>
                <a14:m>
                  <m:oMath xmlns:m="http://schemas.openxmlformats.org/officeDocument/2006/math">
                    <m:r>
                      <a:rPr lang="en-US" altLang="zh-CN" sz="2400" i="1">
                        <a:latin typeface="Cambria Math" panose="02040503050406030204" pitchFamily="18" charset="0"/>
                      </a:rPr>
                      <m:t>𝑡</m:t>
                    </m:r>
                  </m:oMath>
                </a14:m>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的函数，则</a:t>
                </a:r>
                <a:r>
                  <a:rPr lang="zh-CN" altLang="en-US" sz="2400" dirty="0">
                    <a:solidFill>
                      <a:srgbClr val="000000"/>
                    </a:solidFill>
                    <a:latin typeface="黑体" panose="02010609060101010101" pitchFamily="2" charset="-122"/>
                    <a:ea typeface="黑体" panose="02010609060101010101" pitchFamily="2" charset="-122"/>
                    <a:cs typeface="Times New Roman" panose="02020603050405020304" pitchFamily="18" charset="0"/>
                  </a:rPr>
                  <a:t>利</a:t>
                </a:r>
                <a:r>
                  <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rPr>
                  <a:t>用链式法则求得偏导数为：</a:t>
                </a:r>
                <a:endParaRPr kumimoji="0" lang="zh-CN" altLang="en-US" sz="2400" b="0" u="none" strike="noStrike" kern="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Times New Roman" panose="02020603050405020304" pitchFamily="18" charset="0"/>
                </a:endParaRPr>
              </a:p>
              <a:p>
                <a:pPr marL="0" indent="0" algn="ctr">
                  <a:buNone/>
                  <a:defRPr/>
                </a:pPr>
                <a14:m>
                  <m:oMathPara xmlns:m="http://schemas.openxmlformats.org/officeDocument/2006/math">
                    <m:oMathParaPr>
                      <m:jc m:val="centerGroup"/>
                    </m:oMathParaPr>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𝑠</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sub>
                          </m:sSub>
                        </m:den>
                      </m:f>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𝑠</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sub>
                          </m:sSub>
                        </m:den>
                      </m:f>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𝑠</m:t>
                          </m:r>
                        </m:den>
                      </m:f>
                      <m:r>
                        <a:rPr lang="en-US" altLang="zh-CN" sz="2400" b="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sub>
                          </m:sSub>
                        </m:den>
                      </m:f>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𝑡</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sub>
                          </m:sSub>
                        </m:den>
                      </m:f>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24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𝑡</m:t>
                          </m:r>
                        </m:den>
                      </m:f>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kumimoji="1" lang="zh-CN" altLang="en-US"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rPr>
                  <a:t>梯度由矩阵相乘得到</a:t>
                </a:r>
                <a:endParaRPr kumimoji="1" lang="en-US" altLang="zh-CN"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a:p>
                <a:pPr marL="0" marR="0" lvl="0" indent="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f>
                        <m:fPr>
                          <m:ctrlPr>
                            <a:rPr kumimoji="0" lang="zh-CN" altLang="zh-CN"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d</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num>
                        <m:den>
                          <m:r>
                            <m:rPr>
                              <m:nor/>
                            </m:rPr>
                            <a:rPr kumimoji="0" lang="en-US" altLang="zh-CN" sz="2000" b="0" i="0" u="none" strike="noStrike" kern="0" cap="none" spc="0" normalizeH="0" baseline="0" noProof="0">
                              <a:ln>
                                <a:noFill/>
                              </a:ln>
                              <a:solidFill>
                                <a:srgbClr val="000000"/>
                              </a:solidFill>
                              <a:effectLst/>
                              <a:uLnTx/>
                              <a:uFillTx/>
                              <a:latin typeface="Georgia" panose="02040502050405020303" pitchFamily="18" charset="0"/>
                              <a:ea typeface="等线" panose="02010600030101010101" pitchFamily="2" charset="-122"/>
                              <a:cs typeface="Times New Roman" panose="02020603050405020304" pitchFamily="18" charset="0"/>
                            </a:rPr>
                            <m:t> </m:t>
                          </m:r>
                          <m:r>
                            <m:rPr>
                              <m:sty m:val="p"/>
                            </m:rP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d</m:t>
                          </m:r>
                          <m:sSup>
                            <m:sSupPr>
                              <m:ctrlP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d>
                                <m:d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𝑠</m:t>
                                  </m:r>
                                  <m: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e>
                              </m:d>
                            </m:e>
                            <m:sup>
                              <m: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𝑇</m:t>
                              </m:r>
                            </m:sup>
                          </m:sSup>
                        </m:den>
                      </m:f>
                      <m: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2000" b="1"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num>
                        <m:den>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1"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den>
                      </m:f>
                      <m:f>
                        <m:fPr>
                          <m:ctrlPr>
                            <a:rPr kumimoji="0" lang="zh-CN" altLang="zh-CN" sz="20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1"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num>
                        <m:den>
                          <m: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en-US" altLang="zh-CN" sz="2000" b="0" i="1" u="none" strike="noStrike" kern="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d>
                                <m:dPr>
                                  <m:ctrlP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𝑠</m:t>
                                  </m:r>
                                  <m:r>
                                    <a:rPr kumimoji="0" lang="en-US" altLang="zh-CN" sz="2000" b="0" i="0"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kern="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e>
                              </m:d>
                            </m:e>
                            <m:sup>
                              <m:r>
                                <m:rPr>
                                  <m:sty m:val="p"/>
                                </m:rPr>
                                <a:rPr kumimoji="0" lang="en-US" altLang="zh-CN" sz="2000" b="0" i="0" u="none" strike="noStrike" kern="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T</m:t>
                              </m:r>
                            </m:sup>
                          </m:sSup>
                        </m:den>
                      </m:f>
                      <m:r>
                        <a:rPr kumimoji="0" lang="en-US" altLang="zh-CN" sz="2000" b="0" i="1" u="none" strike="noStrike" kern="0" cap="none" spc="0" normalizeH="0" baseline="0" noProof="0" smtClean="0">
                          <a:ln>
                            <a:noFill/>
                          </a:ln>
                          <a:solidFill>
                            <a:srgbClr val="FF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2000" dirty="0">
                  <a:solidFill>
                    <a:srgbClr val="000000"/>
                  </a:solidFill>
                  <a:latin typeface="黑体" panose="02010609060101010101" pitchFamily="2" charset="-122"/>
                  <a:cs typeface="Times New Roman" panose="02020603050405020304" pitchFamily="18" charset="0"/>
                </a:endParaRPr>
              </a:p>
              <a:p>
                <a:pPr marL="0" lvl="0" indent="0">
                  <a:buNone/>
                  <a:defRPr/>
                </a:pPr>
                <a14:m>
                  <m:oMathPara xmlns:m="http://schemas.openxmlformats.org/officeDocument/2006/math">
                    <m:oMathParaPr>
                      <m:jc m:val="centerGroup"/>
                    </m:oMathParaPr>
                    <m:oMath xmlns:m="http://schemas.openxmlformats.org/officeDocument/2006/math">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groupChrPr>
                            <m:e>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sub>
                                            </m:sSub>
                                          </m:den>
                                        </m:f>
                                      </m:e>
                                    </m:mr>
                                  </m:m>
                                </m:e>
                              </m:d>
                            </m:e>
                          </m:groupChr>
                        </m:e>
                        <m:lim>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den>
                          </m:f>
                        </m:lim>
                      </m:limLow>
                      <m:limLow>
                        <m:limLow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groupChrPr>
                            <m:e>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𝑠</m:t>
                                            </m:r>
                                          </m:den>
                                        </m:f>
                                      </m:e>
                                      <m:e>
                                        <m:f>
                                          <m:f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𝑡</m:t>
                                            </m:r>
                                          </m:den>
                                        </m:f>
                                      </m:e>
                                    </m:mr>
                                    <m:mr>
                                      <m:e>
                                        <m:f>
                                          <m:f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𝑠</m:t>
                                            </m:r>
                                          </m:den>
                                        </m:f>
                                      </m:e>
                                      <m:e>
                                        <m:f>
                                          <m:f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sub>
                                            </m:sSub>
                                          </m:num>
                                          <m:den>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𝑡</m:t>
                                            </m:r>
                                          </m:den>
                                        </m:f>
                                      </m:e>
                                    </m:mr>
                                  </m:m>
                                </m:e>
                              </m:d>
                            </m:e>
                          </m:groupChr>
                        </m:e>
                        <m:lim>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𝒙</m:t>
                              </m:r>
                            </m:num>
                            <m:den>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en-US" altLang="zh-CN" sz="2000" b="0" i="1" smtClean="0">
                                      <a:solidFill>
                                        <a:srgbClr val="000000"/>
                                      </a:solidFill>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𝑠</m:t>
                                      </m:r>
                                      <m:r>
                                        <a:rPr lang="en-US" altLang="zh-CN" sz="2000">
                                          <a:solidFill>
                                            <a:srgbClr val="00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000000"/>
                                          </a:solidFill>
                                          <a:latin typeface="Cambria Math" panose="02040503050406030204" pitchFamily="18" charset="0"/>
                                          <a:ea typeface="等线" panose="02010600030101010101" pitchFamily="2" charset="-122"/>
                                          <a:cs typeface="Times New Roman" panose="02020603050405020304" pitchFamily="18" charset="0"/>
                                        </a:rPr>
                                        <m:t>𝑡</m:t>
                                      </m:r>
                                    </m:e>
                                  </m:d>
                                </m:e>
                                <m:sup>
                                  <m:r>
                                    <m:rPr>
                                      <m:sty m:val="p"/>
                                    </m:rPr>
                                    <a:rPr lang="en-US" altLang="zh-CN" sz="2000" b="0" i="0" smtClean="0">
                                      <a:solidFill>
                                        <a:srgbClr val="000000"/>
                                      </a:solidFill>
                                      <a:latin typeface="Cambria Math" panose="02040503050406030204" pitchFamily="18" charset="0"/>
                                      <a:ea typeface="等线" panose="02010600030101010101" pitchFamily="2" charset="-122"/>
                                      <a:cs typeface="Times New Roman" panose="02020603050405020304" pitchFamily="18" charset="0"/>
                                    </a:rPr>
                                    <m:t>T</m:t>
                                  </m:r>
                                </m:sup>
                              </m:sSup>
                            </m:den>
                          </m:f>
                        </m:lim>
                      </m:limLow>
                    </m:oMath>
                  </m:oMathPara>
                </a14:m>
                <a:endParaRPr lang="en-US" altLang="zh-CN" sz="2000" dirty="0">
                  <a:solidFill>
                    <a:srgbClr val="000000"/>
                  </a:solidFill>
                  <a:latin typeface="黑体" panose="02010609060101010101" pitchFamily="2" charset="-122"/>
                  <a:cs typeface="Times New Roman" panose="02020603050405020304" pitchFamily="18" charset="0"/>
                </a:endParaRPr>
              </a:p>
              <a:p>
                <a:pPr marL="0" lvl="0" indent="0">
                  <a:buNone/>
                  <a:defRPr/>
                </a:pPr>
                <a:r>
                  <a:rPr kumimoji="0" lang="zh-CN" altLang="en-US"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rPr>
                  <a:t>某种意义上，决定了</a:t>
                </a:r>
                <a14:m>
                  <m:oMath xmlns:m="http://schemas.openxmlformats.org/officeDocument/2006/math">
                    <m:f>
                      <m:f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𝒙</m:t>
                        </m:r>
                      </m:num>
                      <m:den>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en-US" altLang="zh-CN" sz="2000" b="0" i="1"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𝑠</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𝑡</m:t>
                                </m:r>
                              </m:e>
                            </m:d>
                          </m:e>
                          <m:sup>
                            <m:r>
                              <a:rPr lang="en-US" altLang="zh-CN" sz="2000" b="0" i="1"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𝑇</m:t>
                            </m:r>
                          </m:sup>
                        </m:sSup>
                      </m:den>
                    </m:f>
                    <m:r>
                      <a:rPr lang="zh-CN" altLang="en-US"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形式</m:t>
                    </m:r>
                  </m:oMath>
                </a14:m>
                <a:r>
                  <a:rPr kumimoji="0" lang="zh-CN" altLang="en-US"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rPr>
                  <a:t>。</a:t>
                </a:r>
                <a:endParaRPr kumimoji="0" lang="en-US" altLang="zh-CN" sz="2000" b="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Times New Roman" panose="02020603050405020304" pitchFamily="18" charset="0"/>
                </a:endParaRPr>
              </a:p>
              <a:p>
                <a:pPr marL="0" indent="0" algn="ctr">
                  <a:buNone/>
                </a:pPr>
                <a:endParaRPr kumimoji="1" lang="zh-CN" altLang="en-US"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向量值函数</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梯度</a:t>
            </a:r>
            <a:endPar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向量值函数的梯度</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dirty="0"/>
                  <a:t>到目前为止，我们讨论了映射到实数的函数</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oMath>
                </a14:m>
                <a:r>
                  <a:rPr kumimoji="1" lang="zh-CN" altLang="en-US" sz="2400" dirty="0"/>
                  <a:t>的偏导数和梯度。下面，我们将梯度的概念推广到向量值函数（向量场）</a:t>
                </a:r>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t>，其中</a:t>
                </a:r>
                <a14:m>
                  <m:oMath xmlns:m="http://schemas.openxmlformats.org/officeDocument/2006/math">
                    <m:r>
                      <a:rPr lang="en-US" altLang="zh-CN" sz="2400" i="1">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box>
                      <m:boxPr>
                        <m:ctrlPr>
                          <a:rPr lang="zh-CN" altLang="zh-CN" sz="2400" i="1">
                            <a:latin typeface="Cambria Math" panose="02040503050406030204" pitchFamily="18" charset="0"/>
                          </a:rPr>
                        </m:ctrlPr>
                      </m:boxPr>
                      <m:e>
                        <m:r>
                          <a:rPr lang="en-US" altLang="zh-CN" sz="2400">
                            <a:latin typeface="Cambria Math" panose="02040503050406030204" pitchFamily="18" charset="0"/>
                          </a:rPr>
                          <m:t> </m:t>
                        </m:r>
                      </m:e>
                    </m:box>
                    <m:r>
                      <a:rPr lang="en-US" altLang="zh-CN" sz="2400" i="1">
                        <a:latin typeface="Cambria Math" panose="02040503050406030204" pitchFamily="18" charset="0"/>
                      </a:rPr>
                      <m:t>𝑚</m:t>
                    </m:r>
                    <m:r>
                      <a:rPr lang="en-US" altLang="zh-CN" sz="2400">
                        <a:latin typeface="Cambria Math" panose="02040503050406030204" pitchFamily="18" charset="0"/>
                      </a:rPr>
                      <m:t>&gt;</m:t>
                    </m:r>
                    <m:r>
                      <a:rPr lang="en-US" altLang="zh-CN" sz="2400">
                        <a:latin typeface="Cambria Math" panose="02040503050406030204" pitchFamily="18" charset="0"/>
                      </a:rPr>
                      <m:t>1</m:t>
                    </m:r>
                  </m:oMath>
                </a14:m>
                <a:r>
                  <a:rPr kumimoji="1" lang="zh-CN" altLang="en-US" sz="2400" dirty="0"/>
                  <a:t>。</a:t>
                </a:r>
                <a:endParaRPr kumimoji="1" lang="en-US" altLang="zh-CN" sz="2400" dirty="0"/>
              </a:p>
              <a:p>
                <a:r>
                  <a:rPr kumimoji="1" lang="zh-CN" altLang="en-US" sz="2400" dirty="0"/>
                  <a:t>对于一个函数</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b>
                            </m:sSub>
                          </m:e>
                        </m:d>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400" dirty="0"/>
                  <a:t>，相应的函数值向量为：</a:t>
                </a:r>
                <a:r>
                  <a:rPr lang="en-US" altLang="zh-CN" b="1" dirty="0"/>
                  <a:t> </a:t>
                </a:r>
                <a14:m>
                  <m:oMath xmlns:m="http://schemas.openxmlformats.org/officeDocument/2006/math">
                    <m:r>
                      <a:rPr lang="en-US" altLang="zh-CN" sz="2400" b="1" i="1">
                        <a:latin typeface="Cambria Math" panose="02040503050406030204" pitchFamily="18" charset="0"/>
                      </a:rPr>
                      <m:t>𝒇</m:t>
                    </m:r>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m>
                          <m:mPr>
                            <m:mcs>
                              <m:mc>
                                <m:mcPr>
                                  <m:count m:val="1"/>
                                  <m:mcJc m:val="center"/>
                                </m:mcPr>
                              </m:mc>
                            </m:mcs>
                            <m:plcHide m:val="on"/>
                            <m:ctrlPr>
                              <a:rPr lang="zh-CN" altLang="zh-CN" sz="2400" i="1">
                                <a:latin typeface="Cambria Math" panose="02040503050406030204" pitchFamily="18" charset="0"/>
                              </a:rPr>
                            </m:ctrlPr>
                          </m:mPr>
                          <m:m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e>
                          </m:mr>
                          <m:mr>
                            <m:e>
                              <m:r>
                                <a:rPr lang="en-US" altLang="zh-CN" sz="2400">
                                  <a:latin typeface="Cambria Math" panose="02040503050406030204" pitchFamily="18" charset="0"/>
                                </a:rPr>
                                <m:t>⋮</m:t>
                              </m:r>
                            </m:e>
                          </m:mr>
                          <m:m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e>
                          </m:mr>
                        </m:m>
                      </m:e>
                    </m:d>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𝑚</m:t>
                        </m:r>
                      </m:sup>
                    </m:sSup>
                  </m:oMath>
                </a14:m>
                <a:endParaRPr lang="zh-CN" altLang="zh-CN" sz="2400" dirty="0"/>
              </a:p>
              <a:p>
                <a:r>
                  <a:rPr kumimoji="1" lang="zh-CN" altLang="en-US" sz="2400" dirty="0">
                    <a:latin typeface="Georgia" panose="02040502050405020303" pitchFamily="18" charset="0"/>
                  </a:rPr>
                  <a:t>可以把向量值函数</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latin typeface="Georgia" panose="02040502050405020303" pitchFamily="18" charset="0"/>
                  </a:rPr>
                  <a:t>看作函数的向量</a:t>
                </a:r>
                <a14:m>
                  <m:oMath xmlns:m="http://schemas.openxmlformats.org/officeDocument/2006/math">
                    <m:sSup>
                      <m:sSupPr>
                        <m:ctrlPr>
                          <a:rPr lang="zh-CN" altLang="zh-CN" sz="2400" i="1" smtClean="0">
                            <a:latin typeface="Cambria Math" panose="02040503050406030204" pitchFamily="18" charset="0"/>
                          </a:rPr>
                        </m:ctrlPr>
                      </m:sSup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𝑚</m:t>
                                </m:r>
                              </m:sub>
                            </m:sSub>
                          </m:e>
                        </m:d>
                      </m:e>
                      <m:sup>
                        <m:r>
                          <a:rPr lang="en-US" altLang="zh-CN" sz="2400">
                            <a:latin typeface="Cambria Math" panose="02040503050406030204" pitchFamily="18" charset="0"/>
                          </a:rPr>
                          <m:t>⊤</m:t>
                        </m:r>
                      </m:sup>
                    </m:sSup>
                  </m:oMath>
                </a14:m>
                <a:endParaRPr kumimoji="1" lang="zh-CN" altLang="en-US" sz="2400" dirty="0">
                  <a:latin typeface="Georgia" panose="02040502050405020303"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向量值函数的梯度</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340768"/>
                <a:ext cx="8435280" cy="5328592"/>
              </a:xfrm>
            </p:spPr>
            <p:txBody>
              <a:bodyPr/>
              <a:lstStyle/>
              <a:p>
                <a:r>
                  <a:rPr kumimoji="1" lang="zh-CN" altLang="en-US" sz="2400" dirty="0"/>
                  <a:t>向量值函数</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t>关于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r>
                      <a:rPr lang="en-US" altLang="zh-CN" sz="2400" i="1">
                        <a:latin typeface="Cambria Math" panose="02040503050406030204" pitchFamily="18" charset="0"/>
                      </a:rPr>
                      <m:t>ℝ</m:t>
                    </m:r>
                    <m:r>
                      <a:rPr lang="en-US" altLang="zh-CN" sz="2400">
                        <a:latin typeface="Cambria Math" panose="02040503050406030204" pitchFamily="18" charset="0"/>
                      </a:rPr>
                      <m:t>,</m:t>
                    </m:r>
                    <m:box>
                      <m:boxPr>
                        <m:ctrlPr>
                          <a:rPr lang="zh-CN" altLang="zh-CN" sz="2400" i="1">
                            <a:latin typeface="Cambria Math" panose="02040503050406030204" pitchFamily="18" charset="0"/>
                          </a:rPr>
                        </m:ctrlPr>
                      </m:boxPr>
                      <m:e>
                        <m:r>
                          <a:rPr lang="en-US" altLang="zh-CN" sz="2400">
                            <a:latin typeface="Cambria Math" panose="02040503050406030204" pitchFamily="18" charset="0"/>
                          </a:rPr>
                          <m:t> </m:t>
                        </m:r>
                      </m:e>
                    </m:box>
                    <m:r>
                      <a:rPr lang="en-US" altLang="zh-CN" sz="2400" i="1">
                        <a:latin typeface="Cambria Math" panose="02040503050406030204" pitchFamily="18" charset="0"/>
                      </a:rPr>
                      <m:t>𝑖</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𝑛</m:t>
                    </m:r>
                  </m:oMath>
                </a14:m>
                <a:r>
                  <a:rPr kumimoji="1" lang="zh-CN" altLang="en-US" sz="2400" dirty="0"/>
                  <a:t>的偏导数由以下向量给出：</a:t>
                </a:r>
                <a:endParaRPr kumimoji="1" lang="en-US" altLang="zh-CN" sz="2400" dirty="0"/>
              </a:p>
              <a:p>
                <a:pPr marL="0" indent="0">
                  <a:lnSpc>
                    <a:spcPct val="120000"/>
                  </a:lnSpc>
                  <a:buNone/>
                </a:pPr>
                <a:r>
                  <a:rPr lang="en-US" altLang="zh-CN" sz="2000" dirty="0">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den>
                              </m:f>
                            </m:e>
                          </m:mr>
                          <m:m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b>
                                  </m:sSub>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den>
                              </m:f>
                            </m:e>
                          </m:mr>
                        </m:m>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d>
                                    <m:dPr>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d>
                                        <m:dPr>
                                          <m:beg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b>
                                          </m:sSub>
                                        </m:e>
                                      </m:d>
                                    </m:e>
                                  </m:d>
                                  <m:r>
                                    <a:rPr lang="en-US" altLang="zh-CN" sz="24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den>
                              </m:f>
                            </m:e>
                          </m:mr>
                          <m:m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b>
                                  </m:s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b>
                                      </m:sSub>
                                    </m:e>
                                  </m:d>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den>
                              </m:f>
                            </m:e>
                          </m:mr>
                        </m:m>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a:t>
                </a:r>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a:lnSpc>
                    <a:spcPct val="130000"/>
                  </a:lnSpc>
                </a:pPr>
                <a:r>
                  <a:rPr lang="zh-CN" altLang="en-US" sz="2400" dirty="0">
                    <a:latin typeface="黑体" panose="02010609060101010101" pitchFamily="2" charset="-122"/>
                    <a:ea typeface="黑体" panose="02010609060101010101" pitchFamily="2" charset="-122"/>
                    <a:cs typeface="Times New Roman" panose="02020603050405020304" pitchFamily="18" charset="0"/>
                  </a:rPr>
                  <a:t>非向量</a:t>
                </a:r>
                <a14:m>
                  <m:oMath xmlns:m="http://schemas.openxmlformats.org/officeDocument/2006/math">
                    <m:r>
                      <a:rPr lang="en-US" altLang="zh-CN" sz="2400" b="0" i="1">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en-US" sz="2400" dirty="0">
                    <a:latin typeface="黑体" panose="02010609060101010101" pitchFamily="2" charset="-122"/>
                    <a:ea typeface="黑体" panose="02010609060101010101" pitchFamily="2" charset="-122"/>
                    <a:cs typeface="Times New Roman" panose="02020603050405020304" pitchFamily="18" charset="0"/>
                  </a:rPr>
                  <a:t>相对于向量的梯度是由偏导数组成的行向量。</a:t>
                </a:r>
                <a:endParaRPr lang="en-US" altLang="zh-CN" sz="2400" dirty="0">
                  <a:latin typeface="黑体" panose="02010609060101010101" pitchFamily="2" charset="-122"/>
                  <a:ea typeface="黑体" panose="02010609060101010101" pitchFamily="2" charset="-122"/>
                  <a:cs typeface="Times New Roman" panose="02020603050405020304" pitchFamily="18" charset="0"/>
                </a:endParaRPr>
              </a:p>
              <a:p>
                <a:r>
                  <a:rPr lang="zh-CN" altLang="en-US" sz="2400" dirty="0">
                    <a:latin typeface="黑体" panose="02010609060101010101" pitchFamily="2" charset="-122"/>
                    <a:ea typeface="黑体" panose="02010609060101010101" pitchFamily="2" charset="-122"/>
                    <a:cs typeface="Times New Roman" panose="02020603050405020304" pitchFamily="18" charset="0"/>
                  </a:rPr>
                  <a:t>每一个偏导数</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kumimoji="1" lang="zh-CN" altLang="en-US" sz="2400" dirty="0"/>
                  <a:t>则是一个列向量。我们通过组合这些偏导数得到</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t>相对于</a:t>
                </a:r>
                <a14:m>
                  <m:oMath xmlns:m="http://schemas.openxmlformats.org/officeDocument/2006/math">
                    <m:r>
                      <a:rPr lang="en-US" altLang="zh-CN" sz="2400" b="1" i="1">
                        <a:latin typeface="Cambria Math" panose="02040503050406030204" pitchFamily="18" charset="0"/>
                      </a:rPr>
                      <m:t>𝒙</m:t>
                    </m:r>
                    <m:r>
                      <a:rPr lang="en-US" altLang="zh-CN" sz="2400">
                        <a:latin typeface="Cambria Math" panose="02040503050406030204" pitchFamily="18" charset="0"/>
                      </a:rPr>
                      <m:t>∈</m:t>
                    </m:r>
                    <m:r>
                      <a:rPr lang="en-US" altLang="zh-CN" sz="2400" i="1">
                        <a:latin typeface="Cambria Math" panose="02040503050406030204" pitchFamily="18" charset="0"/>
                      </a:rPr>
                      <m:t>ℝ</m:t>
                    </m:r>
                  </m:oMath>
                </a14:m>
                <a:r>
                  <a:rPr kumimoji="1" lang="zh-CN" altLang="en-US" sz="2400" dirty="0"/>
                  <a:t>的梯度</a:t>
                </a:r>
                <a:endParaRPr lang="zh-CN" altLang="zh-CN" dirty="0"/>
              </a:p>
              <a:p>
                <a:endParaRPr kumimoji="1" lang="zh-CN" altLang="en-US" sz="2400" dirty="0"/>
              </a:p>
              <a:p>
                <a:pPr>
                  <a:lnSpc>
                    <a:spcPts val="1200"/>
                  </a:lnSpc>
                  <a:spcAft>
                    <a:spcPts val="1200"/>
                  </a:spcAft>
                </a:pP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340768"/>
                <a:ext cx="8435280" cy="5328592"/>
              </a:xfrm>
              <a:blipFill rotWithShape="1">
                <a:blip r:embed="rId1"/>
                <a:stretch>
                  <a:fillRect t="-5" r="7" b="-7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向量值函数的梯度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800" dirty="0"/>
                  <a:t>（续）</a:t>
                </a:r>
                <a:endParaRPr kumimoji="1" lang="en-US" altLang="zh-CN" sz="2800" dirty="0"/>
              </a:p>
              <a:p>
                <a14:m>
                  <m:oMath xmlns:m="http://schemas.openxmlformats.org/officeDocument/2006/math">
                    <m:f>
                      <m:fPr>
                        <m:ctrlPr>
                          <a:rPr lang="zh-CN" altLang="zh-CN" sz="2800" i="1" smtClean="0">
                            <a:latin typeface="Cambria Math" panose="02040503050406030204" pitchFamily="18" charset="0"/>
                          </a:rPr>
                        </m:ctrlPr>
                      </m:fPr>
                      <m:num>
                        <m:r>
                          <m:rPr>
                            <m:sty m:val="p"/>
                          </m:rPr>
                          <a:rPr lang="en-US" altLang="zh-CN" sz="2800">
                            <a:latin typeface="Cambria Math" panose="02040503050406030204" pitchFamily="18" charset="0"/>
                          </a:rPr>
                          <m:t>d</m:t>
                        </m:r>
                        <m:r>
                          <a:rPr lang="en-US" altLang="zh-CN" sz="2800" b="1" i="1">
                            <a:latin typeface="Cambria Math" panose="02040503050406030204" pitchFamily="18" charset="0"/>
                          </a:rPr>
                          <m:t>𝒇</m:t>
                        </m:r>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m:rPr>
                            <m:sty m:val="p"/>
                          </m:rPr>
                          <a:rPr lang="en-US" altLang="zh-CN" sz="2800">
                            <a:latin typeface="Cambria Math" panose="02040503050406030204" pitchFamily="18" charset="0"/>
                          </a:rPr>
                          <m:t>d</m:t>
                        </m:r>
                        <m:r>
                          <a:rPr lang="en-US" altLang="zh-CN" sz="2800" b="1" i="1">
                            <a:latin typeface="Cambria Math" panose="02040503050406030204" pitchFamily="18" charset="0"/>
                          </a:rPr>
                          <m:t>𝒙</m:t>
                        </m:r>
                      </m:den>
                    </m:f>
                  </m:oMath>
                </a14:m>
                <a:r>
                  <a:rPr lang="en-US" altLang="zh-CN" sz="2800" dirty="0"/>
                  <a:t> </a:t>
                </a:r>
                <a14:m>
                  <m:oMath xmlns:m="http://schemas.openxmlformats.org/officeDocument/2006/math">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m>
                          <m:mPr>
                            <m:mcs>
                              <m:mc>
                                <m:mcPr>
                                  <m:count m:val="3"/>
                                  <m:mcJc m:val="center"/>
                                </m:mcPr>
                              </m:mc>
                            </m:mcs>
                            <m:plcHide m:val="on"/>
                            <m:ctrlPr>
                              <a:rPr lang="zh-CN" altLang="zh-CN" sz="2800" i="1">
                                <a:latin typeface="Cambria Math" panose="02040503050406030204" pitchFamily="18" charset="0"/>
                              </a:rPr>
                            </m:ctrlPr>
                          </m:mPr>
                          <m:mr>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r>
                                    <a:rPr lang="en-US" altLang="zh-CN" sz="2800" b="1" i="1">
                                      <a:latin typeface="Cambria Math" panose="02040503050406030204" pitchFamily="18" charset="0"/>
                                    </a:rPr>
                                    <m:t>𝒇</m:t>
                                  </m:r>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a:latin typeface="Cambria Math" panose="02040503050406030204" pitchFamily="18" charset="0"/>
                                        </a:rPr>
                                        <m:t>1</m:t>
                                      </m:r>
                                    </m:sub>
                                  </m:sSub>
                                </m:den>
                              </m:f>
                            </m:e>
                            <m:e>
                              <m:r>
                                <a:rPr lang="en-US" altLang="zh-CN" sz="2800">
                                  <a:latin typeface="Cambria Math" panose="02040503050406030204" pitchFamily="18" charset="0"/>
                                </a:rPr>
                                <m:t>⋯</m:t>
                              </m:r>
                            </m:e>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r>
                                    <a:rPr lang="en-US" altLang="zh-CN" sz="2800" b="1" i="1">
                                      <a:latin typeface="Cambria Math" panose="02040503050406030204" pitchFamily="18" charset="0"/>
                                    </a:rPr>
                                    <m:t>𝒇</m:t>
                                  </m:r>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den>
                              </m:f>
                            </m:e>
                          </m:mr>
                        </m:m>
                      </m:e>
                    </m:d>
                  </m:oMath>
                </a14:m>
                <a:r>
                  <a:rPr lang="zh-CN" altLang="zh-CN" sz="2800" dirty="0"/>
                  <a:t> </a:t>
                </a:r>
                <a14:m>
                  <m:oMath xmlns:m="http://schemas.openxmlformats.org/officeDocument/2006/math">
                    <m:m>
                      <m:mPr>
                        <m:mcs>
                          <m:mc>
                            <m:mcPr>
                              <m:count m:val="2"/>
                              <m:mcJc m:val="center"/>
                            </m:mcPr>
                          </m:mc>
                        </m:mcs>
                        <m:plcHide m:val="on"/>
                        <m:ctrlPr>
                          <a:rPr lang="zh-CN" altLang="zh-CN" sz="2800" i="1">
                            <a:latin typeface="Cambria Math" panose="02040503050406030204" pitchFamily="18" charset="0"/>
                          </a:rPr>
                        </m:ctrlPr>
                      </m:mPr>
                      <m:mr>
                        <m:e/>
                        <m:e>
                          <m:r>
                            <a:rPr lang="en-US" altLang="zh-CN" sz="2800" i="1">
                              <a:latin typeface="Cambria Math" panose="02040503050406030204" pitchFamily="18" charset="0"/>
                            </a:rPr>
                            <m:t> </m:t>
                          </m:r>
                        </m:e>
                      </m:mr>
                      <m:mr>
                        <m:e/>
                        <m:e>
                          <m:r>
                            <a:rPr lang="en-US" altLang="zh-CN" sz="2800" i="1">
                              <a:latin typeface="Cambria Math" panose="02040503050406030204" pitchFamily="18" charset="0"/>
                            </a:rPr>
                            <m:t> </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m>
                                <m:mPr>
                                  <m:mcs>
                                    <m:mc>
                                      <m:mcPr>
                                        <m:count m:val="3"/>
                                        <m:mcJc m:val="center"/>
                                      </m:mcPr>
                                    </m:mc>
                                  </m:mcs>
                                  <m:plcHide m:val="on"/>
                                  <m:ctrlPr>
                                    <a:rPr lang="zh-CN" altLang="zh-CN" sz="2800" i="1">
                                      <a:latin typeface="Cambria Math" panose="02040503050406030204" pitchFamily="18" charset="0"/>
                                    </a:rPr>
                                  </m:ctrlPr>
                                </m:mPr>
                                <m:mr>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a:latin typeface="Cambria Math" panose="02040503050406030204" pitchFamily="18" charset="0"/>
                                              </a:rPr>
                                              <m:t>1</m:t>
                                            </m:r>
                                          </m:sub>
                                        </m:sSub>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a:latin typeface="Cambria Math" panose="02040503050406030204" pitchFamily="18" charset="0"/>
                                              </a:rPr>
                                              <m:t>1</m:t>
                                            </m:r>
                                          </m:sub>
                                        </m:sSub>
                                      </m:den>
                                    </m:f>
                                  </m:e>
                                  <m:e>
                                    <m:r>
                                      <a:rPr lang="en-US" altLang="zh-CN" sz="2800">
                                        <a:latin typeface="Cambria Math" panose="02040503050406030204" pitchFamily="18" charset="0"/>
                                      </a:rPr>
                                      <m:t>⋯</m:t>
                                    </m:r>
                                  </m:e>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a:latin typeface="Cambria Math" panose="02040503050406030204" pitchFamily="18" charset="0"/>
                                              </a:rPr>
                                              <m:t>1</m:t>
                                            </m:r>
                                          </m:sub>
                                        </m:sSub>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den>
                                    </m:f>
                                  </m:e>
                                </m:mr>
                                <m:mr>
                                  <m:e>
                                    <m:r>
                                      <a:rPr lang="en-US" altLang="zh-CN" sz="2800">
                                        <a:latin typeface="Cambria Math" panose="02040503050406030204" pitchFamily="18" charset="0"/>
                                      </a:rPr>
                                      <m:t>⋮</m:t>
                                    </m:r>
                                  </m:e>
                                  <m:e/>
                                  <m:e>
                                    <m:r>
                                      <a:rPr lang="en-US" altLang="zh-CN" sz="2800">
                                        <a:latin typeface="Cambria Math" panose="02040503050406030204" pitchFamily="18" charset="0"/>
                                      </a:rPr>
                                      <m:t>⋮</m:t>
                                    </m:r>
                                  </m:e>
                                </m:mr>
                                <m:mr>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𝑚</m:t>
                                            </m:r>
                                          </m:sub>
                                        </m:sSub>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a:latin typeface="Cambria Math" panose="02040503050406030204" pitchFamily="18" charset="0"/>
                                              </a:rPr>
                                              <m:t>1</m:t>
                                            </m:r>
                                          </m:sub>
                                        </m:sSub>
                                      </m:den>
                                    </m:f>
                                  </m:e>
                                  <m:e>
                                    <m:r>
                                      <a:rPr lang="en-US" altLang="zh-CN" sz="2800">
                                        <a:latin typeface="Cambria Math" panose="02040503050406030204" pitchFamily="18" charset="0"/>
                                      </a:rPr>
                                      <m:t>⋯</m:t>
                                    </m:r>
                                  </m:e>
                                  <m:e>
                                    <m:f>
                                      <m:fPr>
                                        <m:ctrlPr>
                                          <a:rPr lang="zh-CN" altLang="zh-CN" sz="2800" i="1">
                                            <a:latin typeface="Cambria Math" panose="02040503050406030204" pitchFamily="18" charset="0"/>
                                          </a:rPr>
                                        </m:ctrlPr>
                                      </m:fPr>
                                      <m:num>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𝑚</m:t>
                                            </m:r>
                                          </m:sub>
                                        </m:sSub>
                                        <m:r>
                                          <a:rPr lang="en-US" altLang="zh-CN" sz="2800">
                                            <a:latin typeface="Cambria Math" panose="02040503050406030204" pitchFamily="18" charset="0"/>
                                          </a:rPr>
                                          <m:t>(</m:t>
                                        </m:r>
                                        <m:r>
                                          <a:rPr lang="en-US" altLang="zh-CN" sz="2800" b="1" i="1">
                                            <a:latin typeface="Cambria Math" panose="02040503050406030204" pitchFamily="18" charset="0"/>
                                          </a:rPr>
                                          <m:t>𝒙</m:t>
                                        </m:r>
                                        <m:r>
                                          <a:rPr lang="en-US" altLang="zh-CN" sz="2800">
                                            <a:latin typeface="Cambria Math" panose="02040503050406030204" pitchFamily="18" charset="0"/>
                                          </a:rPr>
                                          <m:t>)</m:t>
                                        </m:r>
                                      </m:num>
                                      <m:den>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𝑛</m:t>
                                            </m:r>
                                          </m:sub>
                                        </m:sSub>
                                      </m:den>
                                    </m:f>
                                  </m:e>
                                </m:mr>
                              </m:m>
                            </m:e>
                          </m:d>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ℝ</m:t>
                              </m:r>
                            </m:e>
                            <m:sup>
                              <m:r>
                                <a:rPr lang="en-US" altLang="zh-CN" sz="2800" i="1">
                                  <a:latin typeface="Cambria Math" panose="02040503050406030204" pitchFamily="18" charset="0"/>
                                </a:rPr>
                                <m:t>𝑚</m:t>
                              </m:r>
                              <m:r>
                                <a:rPr lang="en-US" altLang="zh-CN" sz="2800">
                                  <a:latin typeface="Cambria Math" panose="02040503050406030204" pitchFamily="18" charset="0"/>
                                </a:rPr>
                                <m:t>×</m:t>
                              </m:r>
                              <m:r>
                                <a:rPr lang="en-US" altLang="zh-CN" sz="2800" i="1">
                                  <a:latin typeface="Cambria Math" panose="02040503050406030204" pitchFamily="18" charset="0"/>
                                </a:rPr>
                                <m:t>𝑛</m:t>
                              </m:r>
                            </m:sup>
                          </m:sSup>
                        </m:e>
                      </m:mr>
                    </m:m>
                  </m:oMath>
                </a14:m>
                <a:endParaRPr kumimoji="1" lang="en-US" altLang="zh-CN" sz="2800" dirty="0"/>
              </a:p>
              <a:p>
                <a:r>
                  <a:rPr kumimoji="1" lang="zh-CN" altLang="en-US" sz="2400" b="1" dirty="0"/>
                  <a:t>定义 </a:t>
                </a:r>
                <a:r>
                  <a:rPr kumimoji="1" lang="en-US" altLang="zh-CN" sz="2400" b="1" dirty="0"/>
                  <a:t> </a:t>
                </a:r>
                <a:r>
                  <a:rPr kumimoji="1" lang="zh-CN" altLang="en-US" sz="2400" dirty="0"/>
                  <a:t>雅可比矩阵：</a:t>
                </a:r>
                <a:r>
                  <a:rPr kumimoji="1" lang="zh-CN" altLang="en-US" sz="2400" dirty="0">
                    <a:latin typeface="Georgia" panose="02040502050405020303" pitchFamily="18" charset="0"/>
                  </a:rPr>
                  <a:t>向量值函数</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latin typeface="Georgia" panose="02040502050405020303" pitchFamily="18" charset="0"/>
                  </a:rPr>
                  <a:t>的所有一阶偏导数的集合称为雅可比矩阵</a:t>
                </a:r>
                <a:r>
                  <a:rPr kumimoji="1" lang="en-US" altLang="zh-CN" sz="2400" dirty="0">
                    <a:latin typeface="Georgia" panose="02040502050405020303" pitchFamily="18" charset="0"/>
                  </a:rPr>
                  <a:t>(Jacobian)</a:t>
                </a:r>
                <a:r>
                  <a:rPr kumimoji="1" lang="zh-CN" altLang="en-US" sz="2400" dirty="0">
                    <a:latin typeface="Georgia" panose="02040502050405020303" pitchFamily="18" charset="0"/>
                  </a:rPr>
                  <a:t>。雅可比矩阵</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𝑱</m:t>
                    </m:r>
                  </m:oMath>
                </a14:m>
                <a:r>
                  <a:rPr kumimoji="1" lang="zh-CN" altLang="en-US" sz="2400" dirty="0">
                    <a:latin typeface="Georgia" panose="02040502050405020303" pitchFamily="18" charset="0"/>
                  </a:rPr>
                  <a:t>是一个</a:t>
                </a:r>
                <a14:m>
                  <m:oMath xmlns:m="http://schemas.openxmlformats.org/officeDocument/2006/math">
                    <m:r>
                      <a:rPr lang="en-US" altLang="zh-CN" sz="2400" b="0" i="0" smtClean="0">
                        <a:latin typeface="Cambria Math" panose="02040503050406030204" pitchFamily="18" charset="0"/>
                      </a:rPr>
                      <m:t> </m:t>
                    </m:r>
                    <m:r>
                      <a:rPr lang="en-US" altLang="zh-CN" sz="2400" b="0" i="1">
                        <a:latin typeface="Cambria Math" panose="02040503050406030204" pitchFamily="18" charset="0"/>
                      </a:rPr>
                      <m:t>𝑚</m:t>
                    </m:r>
                    <m:r>
                      <a:rPr lang="en-US" altLang="zh-CN" sz="2400" b="0" i="1">
                        <a:latin typeface="Cambria Math" panose="02040503050406030204" pitchFamily="18" charset="0"/>
                      </a:rPr>
                      <m:t>×</m:t>
                    </m:r>
                  </m:oMath>
                </a14:m>
                <a:r>
                  <a:rPr kumimoji="1" lang="zh-CN" altLang="en-US" sz="2400" i="1" dirty="0">
                    <a:latin typeface="Georgia" panose="02040502050405020303" pitchFamily="18" charset="0"/>
                  </a:rPr>
                  <a:t> </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400" dirty="0">
                    <a:latin typeface="Georgia" panose="02040502050405020303" pitchFamily="18" charset="0"/>
                  </a:rPr>
                  <a:t> 矩阵</a:t>
                </a:r>
                <a:r>
                  <a:rPr kumimoji="1" lang="en-US" altLang="zh-CN" sz="2400" dirty="0">
                    <a:latin typeface="Georgia" panose="02040502050405020303" pitchFamily="18" charset="0"/>
                  </a:rPr>
                  <a:t>.</a:t>
                </a:r>
                <a:endParaRPr kumimoji="1" lang="zh-CN" altLang="en-US" sz="2400" dirty="0">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
        <p:nvSpPr>
          <p:cNvPr id="4" name="矩形 3"/>
          <p:cNvSpPr/>
          <p:nvPr/>
        </p:nvSpPr>
        <p:spPr>
          <a:xfrm>
            <a:off x="2123728" y="1916832"/>
            <a:ext cx="720080"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90256" y="1916832"/>
            <a:ext cx="720080"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07704" y="2733080"/>
            <a:ext cx="864096" cy="1776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38842" y="2733079"/>
            <a:ext cx="905165" cy="1776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endParaRPr lang="zh-CN" altLang="en-US" dirty="0"/>
          </a:p>
        </p:txBody>
      </p:sp>
      <p:sp>
        <p:nvSpPr>
          <p:cNvPr id="3" name="内容占位符 2"/>
          <p:cNvSpPr>
            <a:spLocks noGrp="1"/>
          </p:cNvSpPr>
          <p:nvPr>
            <p:ph idx="1"/>
          </p:nvPr>
        </p:nvSpPr>
        <p:spPr/>
        <p:txBody>
          <a:bodyPr/>
          <a:lstStyle/>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一元函数：</a:t>
            </a:r>
            <a:r>
              <a:rPr lang="en-US" altLang="zh-CN" sz="2800" kern="100" dirty="0" err="1">
                <a:effectLst/>
                <a:latin typeface="等线" panose="02010600030101010101" pitchFamily="2" charset="-122"/>
                <a:ea typeface="等线" panose="02010600030101010101" pitchFamily="2" charset="-122"/>
                <a:cs typeface="Times New Roman" panose="02020603050405020304" pitchFamily="18" charset="0"/>
              </a:rPr>
              <a:t>taylor</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级数，导数法则</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多元函数：偏导，可导可微，梯度</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向量值函数梯度</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矩阵梯度</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神经网络的梯度</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高阶导数</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514350">
              <a:lnSpc>
                <a:spcPct val="115000"/>
              </a:lnSpc>
              <a:spcAft>
                <a:spcPts val="800"/>
              </a:spcAft>
              <a:buFont typeface="+mj-lt"/>
              <a:buAutoNum type="arabicPeriod"/>
            </a:pP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微分方程应用</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向量值函数的梯度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kumimoji="1" lang="zh-CN" altLang="en-US" sz="2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rPr>
                  <a:t>（续）</a:t>
                </a:r>
                <a:endParaRPr kumimoji="1" lang="en-US" altLang="zh-CN" sz="2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cs typeface="+mn-cs"/>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𝑱</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plc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den>
                                </m:f>
                              </m:e>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b>
                                    </m:sSub>
                                  </m:den>
                                </m:f>
                              </m:e>
                            </m:mr>
                          </m:m>
                        </m:e>
                      </m:d>
                    </m:oMath>
                  </m:oMathPara>
                </a14:m>
                <a:endParaRPr lang="en-US" altLang="zh-CN" sz="2400" i="1" dirty="0">
                  <a:effectLst/>
                  <a:latin typeface="Cambria Math" panose="02040503050406030204" pitchFamily="18" charset="0"/>
                  <a:ea typeface="等线" panose="02010600030101010101" pitchFamily="2" charset="-122"/>
                  <a:cs typeface="Times New Roman" panose="02020603050405020304" pitchFamily="18" charset="0"/>
                </a:endParaRPr>
              </a:p>
              <a:p>
                <a:pPr marL="457200" lvl="1" indent="0">
                  <a:buNone/>
                </a:pPr>
                <a:r>
                  <a:rPr lang="en-US" altLang="zh-CN" sz="2400" dirty="0"/>
                  <a:t>		</a:t>
                </a:r>
                <a14:m>
                  <m:oMath xmlns:m="http://schemas.openxmlformats.org/officeDocument/2006/math">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m>
                          <m:mPr>
                            <m:mcs>
                              <m:mc>
                                <m:mcPr>
                                  <m:count m:val="3"/>
                                  <m:mcJc m:val="center"/>
                                </m:mcPr>
                              </m:mc>
                            </m:mcs>
                            <m:plcHide m:val="on"/>
                            <m:ctrlPr>
                              <a:rPr lang="zh-CN" altLang="zh-CN" sz="2400" i="1">
                                <a:latin typeface="Cambria Math" panose="02040503050406030204" pitchFamily="18" charset="0"/>
                              </a:rPr>
                            </m:ctrlPr>
                          </m:mPr>
                          <m:mr>
                            <m:e>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den>
                              </m:f>
                            </m:e>
                            <m:e>
                              <m:r>
                                <a:rPr lang="en-US" altLang="zh-CN" sz="2400">
                                  <a:latin typeface="Cambria Math" panose="02040503050406030204" pitchFamily="18" charset="0"/>
                                </a:rPr>
                                <m:t>⋯</m:t>
                              </m:r>
                            </m:e>
                            <m:e>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den>
                              </m:f>
                            </m:e>
                          </m:mr>
                          <m:mr>
                            <m:e>
                              <m:r>
                                <a:rPr lang="en-US" altLang="zh-CN" sz="2400">
                                  <a:latin typeface="Cambria Math" panose="02040503050406030204" pitchFamily="18" charset="0"/>
                                </a:rPr>
                                <m:t>⋮</m:t>
                              </m:r>
                            </m:e>
                            <m:e/>
                            <m:e>
                              <m:r>
                                <a:rPr lang="en-US" altLang="zh-CN" sz="2400">
                                  <a:latin typeface="Cambria Math" panose="02040503050406030204" pitchFamily="18" charset="0"/>
                                </a:rPr>
                                <m:t>⋮</m:t>
                              </m:r>
                            </m:e>
                          </m:mr>
                          <m:mr>
                            <m:e>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1</m:t>
                                      </m:r>
                                    </m:sub>
                                  </m:sSub>
                                </m:den>
                              </m:f>
                            </m:e>
                            <m:e>
                              <m:r>
                                <a:rPr lang="en-US" altLang="zh-CN" sz="2400">
                                  <a:latin typeface="Cambria Math" panose="02040503050406030204" pitchFamily="18" charset="0"/>
                                </a:rPr>
                                <m:t>⋯</m:t>
                              </m:r>
                            </m:e>
                            <m:e>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den>
                              </m:f>
                            </m:e>
                          </m:mr>
                        </m:m>
                      </m:e>
                    </m:d>
                  </m:oMath>
                </a14:m>
                <a:r>
                  <a:rPr lang="en-US" altLang="zh-CN" sz="2400" dirty="0"/>
                  <a:t>  </a:t>
                </a:r>
                <a:endParaRPr lang="zh-CN" altLang="zh-CN" sz="2400" dirty="0">
                  <a:latin typeface="Georgia" panose="02040502050405020303"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e>
                            </m:mr>
                            <m:m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b>
                                </m:sSub>
                              </m:e>
                            </m:mr>
                          </m:m>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𝐽</m:t>
                      </m:r>
                      <m:d>
                        <m:dPr>
                          <m:ctrlP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𝑗</m:t>
                          </m:r>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𝑗</m:t>
                              </m:r>
                            </m:sub>
                          </m:sSub>
                        </m:den>
                      </m:f>
                    </m:oMath>
                  </m:oMathPara>
                </a14:m>
                <a:endParaRPr lang="en-US" altLang="zh-CN" sz="24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 </a:t>
            </a:r>
            <a:r>
              <a:rPr kumimoji="1" lang="zh-CN" altLang="en-US" sz="3200" dirty="0"/>
              <a:t>向量值函数的梯度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latin typeface="Georgia" panose="02040502050405020303" pitchFamily="18" charset="0"/>
                    <a:ea typeface="黑体" panose="02010609060101010101" pitchFamily="2" charset="-122"/>
                  </a:rPr>
                  <a:t>我们使用导数的分子布局</a:t>
                </a:r>
                <a:r>
                  <a:rPr kumimoji="1" lang="en-US" altLang="zh-CN" sz="2400" dirty="0">
                    <a:latin typeface="Georgia" panose="02040502050405020303" pitchFamily="18" charset="0"/>
                    <a:ea typeface="黑体" panose="02010609060101010101" pitchFamily="2" charset="-122"/>
                  </a:rPr>
                  <a:t>(numerator layout)</a:t>
                </a:r>
                <a:r>
                  <a:rPr kumimoji="1" lang="zh-CN" altLang="en-US" sz="2400" dirty="0">
                    <a:latin typeface="Georgia" panose="02040502050405020303" pitchFamily="18" charset="0"/>
                    <a:ea typeface="黑体" panose="02010609060101010101" pitchFamily="2" charset="-122"/>
                  </a:rPr>
                  <a:t>，即</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sup>
                    </m:sSup>
                  </m:oMath>
                </a14:m>
                <a:r>
                  <a:rPr kumimoji="1" lang="zh-CN" altLang="en-US" sz="2400" dirty="0">
                    <a:latin typeface="Georgia" panose="02040502050405020303" pitchFamily="18" charset="0"/>
                    <a:ea typeface="黑体" panose="02010609060101010101" pitchFamily="2" charset="-122"/>
                  </a:rPr>
                  <a:t>对</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400" dirty="0">
                    <a:latin typeface="Georgia" panose="02040502050405020303" pitchFamily="18" charset="0"/>
                    <a:ea typeface="黑体" panose="02010609060101010101" pitchFamily="2" charset="-122"/>
                  </a:rPr>
                  <a:t>的导数</a:t>
                </a:r>
                <a14:m>
                  <m:oMath xmlns:m="http://schemas.openxmlformats.org/officeDocument/2006/math">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𝒇</m:t>
                    </m:r>
                    <m:r>
                      <a:rPr lang="en-US" altLang="zh-CN" sz="2400">
                        <a:latin typeface="Cambria Math" panose="02040503050406030204" pitchFamily="18" charset="0"/>
                      </a:rPr>
                      <m:t>/</m:t>
                    </m:r>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𝒙</m:t>
                    </m:r>
                  </m:oMath>
                </a14:m>
                <a:r>
                  <a:rPr kumimoji="1" lang="zh-CN" altLang="en-US" sz="2400" dirty="0">
                    <a:latin typeface="Georgia" panose="02040502050405020303" pitchFamily="18" charset="0"/>
                    <a:ea typeface="黑体" panose="02010609060101010101" pitchFamily="2" charset="-122"/>
                  </a:rPr>
                  <a:t>是一个</a:t>
                </a:r>
                <a14:m>
                  <m:oMath xmlns:m="http://schemas.openxmlformats.org/officeDocument/2006/math">
                    <m:r>
                      <a:rPr lang="en-US" altLang="zh-CN" sz="2400" i="1">
                        <a:latin typeface="Cambria Math" panose="02040503050406030204" pitchFamily="18" charset="0"/>
                      </a:rPr>
                      <m:t>𝑚</m:t>
                    </m:r>
                    <m:r>
                      <a:rPr lang="en-US" altLang="zh-CN" sz="2400" i="1">
                        <a:latin typeface="Cambria Math" panose="02040503050406030204" pitchFamily="18" charset="0"/>
                      </a:rPr>
                      <m:t>×</m:t>
                    </m:r>
                  </m:oMath>
                </a14:m>
                <a:r>
                  <a:rPr kumimoji="1" lang="zh-CN" altLang="en-US" sz="2400" i="1" dirty="0">
                    <a:latin typeface="Georgia" panose="02040502050405020303" pitchFamily="18" charset="0"/>
                    <a:ea typeface="黑体" panose="02010609060101010101" pitchFamily="2" charset="-122"/>
                  </a:rPr>
                  <a:t> </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400" dirty="0">
                    <a:latin typeface="Georgia" panose="02040502050405020303" pitchFamily="18" charset="0"/>
                    <a:ea typeface="黑体" panose="02010609060101010101" pitchFamily="2" charset="-122"/>
                  </a:rPr>
                  <a:t>矩阵，其中</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𝒇</m:t>
                    </m:r>
                  </m:oMath>
                </a14:m>
                <a:r>
                  <a:rPr kumimoji="1" lang="zh-CN" altLang="en-US" sz="2400" dirty="0">
                    <a:latin typeface="Georgia" panose="02040502050405020303" pitchFamily="18" charset="0"/>
                    <a:ea typeface="黑体" panose="02010609060101010101" pitchFamily="2" charset="-122"/>
                  </a:rPr>
                  <a:t>的元素定义了相应雅可比矩阵的行，</a:t>
                </a:r>
                <a:r>
                  <a:rPr lang="en-US" altLang="zh-CN" sz="2400" b="1" dirty="0">
                    <a:latin typeface="Georgia" panose="02040502050405020303" pitchFamily="18" charset="0"/>
                    <a:ea typeface="黑体" panose="02010609060101010101" pitchFamily="2"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oMath>
                </a14:m>
                <a:r>
                  <a:rPr kumimoji="1" lang="zh-CN" altLang="en-US" sz="2400" dirty="0">
                    <a:latin typeface="Georgia" panose="02040502050405020303" pitchFamily="18" charset="0"/>
                    <a:ea typeface="黑体" panose="02010609060101010101" pitchFamily="2" charset="-122"/>
                  </a:rPr>
                  <a:t>的元素定义了相应雅可比矩阵的列；</a:t>
                </a:r>
                <a:endParaRPr kumimoji="1" lang="en-US" altLang="zh-CN" sz="2400" dirty="0">
                  <a:latin typeface="Georgia" panose="02040502050405020303" pitchFamily="18" charset="0"/>
                  <a:ea typeface="黑体" panose="02010609060101010101" pitchFamily="2" charset="-122"/>
                </a:endParaRPr>
              </a:p>
              <a:p>
                <a:r>
                  <a:rPr kumimoji="1" lang="zh-CN" altLang="en-US" sz="2400" dirty="0">
                    <a:latin typeface="Georgia" panose="02040502050405020303" pitchFamily="18" charset="0"/>
                    <a:ea typeface="黑体" panose="02010609060101010101" pitchFamily="2" charset="-122"/>
                  </a:rPr>
                  <a:t>此外还有分母布局</a:t>
                </a:r>
                <a:r>
                  <a:rPr kumimoji="1" lang="en-US" altLang="zh-CN" sz="2400" dirty="0">
                    <a:latin typeface="Georgia" panose="02040502050405020303" pitchFamily="18" charset="0"/>
                    <a:ea typeface="黑体" panose="02010609060101010101" pitchFamily="2" charset="-122"/>
                  </a:rPr>
                  <a:t>(denominator layout)</a:t>
                </a:r>
                <a:r>
                  <a:rPr kumimoji="1" lang="zh-CN" altLang="en-US" sz="2400" dirty="0">
                    <a:latin typeface="Georgia" panose="02040502050405020303" pitchFamily="18" charset="0"/>
                    <a:ea typeface="黑体" panose="02010609060101010101" pitchFamily="2" charset="-122"/>
                  </a:rPr>
                  <a:t>，它是分子布局的转置。</a:t>
                </a:r>
                <a:endParaRPr kumimoji="1" lang="en-US" altLang="zh-CN" sz="2400" dirty="0">
                  <a:latin typeface="Georgia" panose="02040502050405020303" pitchFamily="18" charset="0"/>
                  <a:ea typeface="黑体" panose="02010609060101010101" pitchFamily="2" charset="-122"/>
                </a:endParaRPr>
              </a:p>
              <a:p>
                <a:pPr lvl="1"/>
                <a:endParaRPr kumimoji="1" lang="zh-CN" altLang="en-US" sz="20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向量值函数的梯度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latin typeface="Georgia" panose="02040502050405020303" pitchFamily="18" charset="0"/>
                  </a:rPr>
                  <a:t>下图总结了变量</a:t>
                </a:r>
                <a:r>
                  <a:rPr kumimoji="1" lang="en-US" altLang="zh-CN" sz="2400" dirty="0">
                    <a:latin typeface="Georgia" panose="02040502050405020303" pitchFamily="18" charset="0"/>
                  </a:rPr>
                  <a:t>-</a:t>
                </a:r>
                <a:r>
                  <a:rPr kumimoji="1" lang="zh-CN" altLang="en-US" sz="2400" dirty="0">
                    <a:latin typeface="Georgia" panose="02040502050405020303" pitchFamily="18" charset="0"/>
                  </a:rPr>
                  <a:t>函数在各种情况下导数的维度。</a:t>
                </a:r>
                <a:endParaRPr kumimoji="1" lang="en-US" altLang="zh-CN" sz="2400" dirty="0">
                  <a:latin typeface="Georgia" panose="02040502050405020303" pitchFamily="18" charset="0"/>
                </a:endParaRPr>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pPr lvl="1"/>
                <a:r>
                  <a:rPr kumimoji="1" lang="zh-CN" altLang="en-US" sz="2000" dirty="0"/>
                  <a:t>如果</a:t>
                </a:r>
                <a14:m>
                  <m:oMath xmlns:m="http://schemas.openxmlformats.org/officeDocument/2006/math">
                    <m:r>
                      <a:rPr lang="en-US" altLang="zh-CN" sz="2000" i="1" smtClean="0">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0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000" dirty="0"/>
                  <a:t>，梯度就是一个标量（左上）。</a:t>
                </a:r>
                <a:endParaRPr kumimoji="1" lang="en-US" altLang="zh-CN" sz="2000" dirty="0"/>
              </a:p>
              <a:p>
                <a:pPr lvl="1"/>
                <a:r>
                  <a:rPr kumimoji="1" lang="zh-CN" altLang="en-US" sz="2000" dirty="0"/>
                  <a:t>对于</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b="0" i="1" smtClean="0">
                            <a:latin typeface="Cambria Math" panose="02040503050406030204" pitchFamily="18" charset="0"/>
                            <a:ea typeface="等线" panose="02010600030101010101" pitchFamily="2" charset="-122"/>
                            <a:cs typeface="Times New Roman" panose="02020603050405020304" pitchFamily="18" charset="0"/>
                          </a:rPr>
                          <m:t>𝐷</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0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000" dirty="0"/>
                  <a:t>，梯度是</a:t>
                </a:r>
                <a14:m>
                  <m:oMath xmlns:m="http://schemas.openxmlformats.org/officeDocument/2006/math">
                    <m:r>
                      <a:rPr lang="en-US" altLang="zh-CN" sz="2000" b="0" i="0" smtClean="0">
                        <a:latin typeface="Cambria Math" panose="02040503050406030204" pitchFamily="18" charset="0"/>
                      </a:rPr>
                      <m:t>1</m:t>
                    </m:r>
                    <m:r>
                      <a:rPr lang="en-US" altLang="zh-CN" sz="2000">
                        <a:latin typeface="Cambria Math" panose="02040503050406030204" pitchFamily="18" charset="0"/>
                      </a:rPr>
                      <m:t>×</m:t>
                    </m:r>
                    <m:r>
                      <a:rPr lang="en-US" altLang="zh-CN" sz="2000" i="1">
                        <a:latin typeface="Cambria Math" panose="02040503050406030204" pitchFamily="18" charset="0"/>
                      </a:rPr>
                      <m:t>𝐷</m:t>
                    </m:r>
                  </m:oMath>
                </a14:m>
                <a:r>
                  <a:rPr kumimoji="1" lang="zh-CN" altLang="en-US" sz="2000" dirty="0"/>
                  <a:t>的行向量（右上）。</a:t>
                </a:r>
                <a:endParaRPr kumimoji="1" lang="en-US" altLang="zh-CN" sz="2000" dirty="0"/>
              </a:p>
              <a:p>
                <a:pPr lvl="1"/>
                <a:r>
                  <a:rPr kumimoji="1" lang="zh-CN" altLang="en-US" sz="2000" dirty="0"/>
                  <a:t>对于</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b="0" i="1" smtClean="0">
                            <a:latin typeface="Cambria Math" panose="02040503050406030204" pitchFamily="18" charset="0"/>
                            <a:ea typeface="等线" panose="02010600030101010101" pitchFamily="2" charset="-122"/>
                            <a:cs typeface="Times New Roman" panose="02020603050405020304" pitchFamily="18" charset="0"/>
                          </a:rPr>
                          <m:t>𝐸</m:t>
                        </m:r>
                      </m:sup>
                    </m:sSup>
                  </m:oMath>
                </a14:m>
                <a:r>
                  <a:rPr kumimoji="1" lang="zh-CN" altLang="en-US" sz="2000" dirty="0"/>
                  <a:t>，梯度是</a:t>
                </a:r>
                <a14:m>
                  <m:oMath xmlns:m="http://schemas.openxmlformats.org/officeDocument/2006/math">
                    <m:r>
                      <a:rPr lang="en-US" altLang="zh-CN" sz="2000" i="1">
                        <a:latin typeface="Cambria Math" panose="02040503050406030204" pitchFamily="18" charset="0"/>
                      </a:rPr>
                      <m:t>𝐸</m:t>
                    </m:r>
                    <m:r>
                      <a:rPr lang="en-US" altLang="zh-CN" sz="2000">
                        <a:latin typeface="Cambria Math" panose="02040503050406030204" pitchFamily="18" charset="0"/>
                      </a:rPr>
                      <m:t>×</m:t>
                    </m:r>
                    <m:r>
                      <a:rPr lang="en-US" altLang="zh-CN" sz="2000" b="0" i="1" smtClean="0">
                        <a:latin typeface="Cambria Math" panose="02040503050406030204" pitchFamily="18" charset="0"/>
                      </a:rPr>
                      <m:t>1</m:t>
                    </m:r>
                  </m:oMath>
                </a14:m>
                <a:r>
                  <a:rPr kumimoji="1" lang="zh-CN" altLang="en-US" sz="2000" dirty="0"/>
                  <a:t>列向量（左下）。</a:t>
                </a:r>
                <a:endParaRPr kumimoji="1" lang="en-US" altLang="zh-CN" sz="2000" dirty="0"/>
              </a:p>
              <a:p>
                <a:pPr lvl="1"/>
                <a:r>
                  <a:rPr kumimoji="1" lang="zh-CN" altLang="en-US" sz="2000" dirty="0"/>
                  <a:t>对于</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𝐷</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up>
                    </m:sSup>
                  </m:oMath>
                </a14:m>
                <a:r>
                  <a:rPr kumimoji="1" lang="zh-CN" altLang="en-US" sz="2000" dirty="0"/>
                  <a:t>，梯度是</a:t>
                </a:r>
                <a14:m>
                  <m:oMath xmlns:m="http://schemas.openxmlformats.org/officeDocument/2006/math">
                    <m:r>
                      <a:rPr lang="en-US" altLang="zh-CN" sz="2000" i="1">
                        <a:latin typeface="Cambria Math" panose="02040503050406030204" pitchFamily="18" charset="0"/>
                      </a:rPr>
                      <m:t>𝐸</m:t>
                    </m:r>
                    <m:r>
                      <a:rPr lang="en-US" altLang="zh-CN" sz="2000">
                        <a:latin typeface="Cambria Math" panose="02040503050406030204" pitchFamily="18" charset="0"/>
                      </a:rPr>
                      <m:t>×</m:t>
                    </m:r>
                    <m:r>
                      <a:rPr lang="en-US" altLang="zh-CN" sz="2000" i="1">
                        <a:latin typeface="Cambria Math" panose="02040503050406030204" pitchFamily="18" charset="0"/>
                      </a:rPr>
                      <m:t>𝐷</m:t>
                    </m:r>
                    <m:r>
                      <a:rPr lang="zh-CN" altLang="en-US" sz="2000" i="1">
                        <a:latin typeface="Cambria Math" panose="02040503050406030204" pitchFamily="18" charset="0"/>
                      </a:rPr>
                      <m:t>矩阵</m:t>
                    </m:r>
                  </m:oMath>
                </a14:m>
                <a:r>
                  <a:rPr lang="zh-CN" altLang="en-US" sz="2000" dirty="0"/>
                  <a:t>（右下）。</a:t>
                </a:r>
                <a:endParaRPr lang="zh-CN" altLang="zh-CN" sz="2000" dirty="0"/>
              </a:p>
              <a:p>
                <a:endParaRPr kumimoji="1" lang="en-US" altLang="zh-CN" sz="2800" dirty="0"/>
              </a:p>
              <a:p>
                <a:pPr marL="0" indent="0">
                  <a:buNone/>
                </a:pPr>
                <a:endParaRPr kumimoji="1" lang="en-US" altLang="zh-CN" sz="28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1907704" y="1846088"/>
            <a:ext cx="2402664" cy="1979878"/>
          </a:xfrm>
          <a:prstGeom prst="rect">
            <a:avLst/>
          </a:prstGeom>
        </p:spPr>
      </p:pic>
      <p:sp>
        <p:nvSpPr>
          <p:cNvPr id="5" name="矩形: 圆角 4"/>
          <p:cNvSpPr/>
          <p:nvPr/>
        </p:nvSpPr>
        <p:spPr>
          <a:xfrm>
            <a:off x="4499992" y="2625355"/>
            <a:ext cx="1584176" cy="547853"/>
          </a:xfrm>
          <a:prstGeom prst="roundRect">
            <a:avLst/>
          </a:prstGeom>
          <a:solidFill>
            <a:schemeClr val="accent3">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Georgia" panose="02040502050405020303" pitchFamily="18" charset="0"/>
                <a:ea typeface="黑体" panose="02010609060101010101" pitchFamily="2" charset="-122"/>
              </a:rPr>
              <a:t>图 </a:t>
            </a:r>
            <a:r>
              <a:rPr lang="zh-CN" altLang="en-US" sz="1800" b="0" dirty="0">
                <a:solidFill>
                  <a:schemeClr val="tx1"/>
                </a:solidFill>
                <a:latin typeface="Georgia" panose="02040502050405020303" pitchFamily="18" charset="0"/>
                <a:ea typeface="黑体" panose="02010609060101010101" pitchFamily="2" charset="-122"/>
              </a:rPr>
              <a:t>（偏）导数的维度</a:t>
            </a:r>
            <a:endParaRPr lang="zh-CN" altLang="en-US" sz="1800" b="0" dirty="0">
              <a:solidFill>
                <a:schemeClr val="tx1"/>
              </a:solidFill>
              <a:latin typeface="Georgia" panose="02040502050405020303" pitchFamily="18" charset="0"/>
              <a:ea typeface="黑体" panose="02010609060101010101" pitchFamily="2" charset="-122"/>
            </a:endParaRPr>
          </a:p>
        </p:txBody>
      </p:sp>
      <mc:AlternateContent xmlns:mc="http://schemas.openxmlformats.org/markup-compatibility/2006">
        <mc:Choice xmlns:a14="http://schemas.microsoft.com/office/drawing/2010/main" Requires="a14">
          <p:sp>
            <p:nvSpPr>
              <p:cNvPr id="6" name="矩形: 圆角 5"/>
              <p:cNvSpPr/>
              <p:nvPr/>
            </p:nvSpPr>
            <p:spPr>
              <a:xfrm>
                <a:off x="6084168" y="1869000"/>
                <a:ext cx="2402664" cy="522953"/>
              </a:xfrm>
              <a:prstGeom prst="roundRect">
                <a:avLst/>
              </a:prstGeom>
              <a:solidFill>
                <a:schemeClr val="accent3">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800" i="1" smtClean="0">
                        <a:solidFill>
                          <a:schemeClr val="tx1"/>
                        </a:solidFill>
                        <a:latin typeface="Cambria Math" panose="02040503050406030204" pitchFamily="18" charset="0"/>
                        <a:ea typeface="Cambria Math" panose="02040503050406030204" pitchFamily="18" charset="0"/>
                      </a:rPr>
                      <m:t>𝑓</m:t>
                    </m:r>
                    <m:r>
                      <a:rPr lang="en-US" altLang="zh-CN" sz="1800">
                        <a:solidFill>
                          <a:schemeClr val="tx1"/>
                        </a:solidFill>
                        <a:latin typeface="Cambria Math" panose="02040503050406030204" pitchFamily="18" charset="0"/>
                        <a:ea typeface="Cambria Math" panose="02040503050406030204" pitchFamily="18" charset="0"/>
                      </a:rPr>
                      <m:t>(</m:t>
                    </m:r>
                    <m:r>
                      <a:rPr lang="en-US" altLang="zh-CN" sz="1800" b="0" i="1">
                        <a:solidFill>
                          <a:schemeClr val="tx1"/>
                        </a:solidFill>
                        <a:latin typeface="Cambria Math" panose="02040503050406030204" pitchFamily="18" charset="0"/>
                        <a:ea typeface="Cambria Math" panose="02040503050406030204" pitchFamily="18" charset="0"/>
                      </a:rPr>
                      <m:t>𝑥</m:t>
                    </m:r>
                    <m:r>
                      <a:rPr lang="en-US" altLang="zh-CN" sz="1800">
                        <a:solidFill>
                          <a:schemeClr val="tx1"/>
                        </a:solidFill>
                        <a:latin typeface="Cambria Math" panose="02040503050406030204" pitchFamily="18" charset="0"/>
                        <a:ea typeface="Cambria Math" panose="02040503050406030204" pitchFamily="18" charset="0"/>
                      </a:rPr>
                      <m:t>)=</m:t>
                    </m:r>
                  </m:oMath>
                </a14:m>
                <a:r>
                  <a:rPr lang="zh-CN" altLang="en-US" sz="1800" b="0" dirty="0">
                    <a:solidFill>
                      <a:schemeClr val="tx1"/>
                    </a:solidFill>
                    <a:latin typeface="Cambria Math" panose="02040503050406030204" pitchFamily="18" charset="0"/>
                    <a:ea typeface="黑体" panose="02010609060101010101" pitchFamily="2" charset="-122"/>
                  </a:rPr>
                  <a:t> </a:t>
                </a:r>
                <a14:m>
                  <m:oMath xmlns:m="http://schemas.openxmlformats.org/officeDocument/2006/math">
                    <m:r>
                      <a:rPr lang="en-US" altLang="zh-CN" sz="1800" i="1">
                        <a:solidFill>
                          <a:schemeClr val="tx1"/>
                        </a:solidFill>
                        <a:latin typeface="Cambria Math" panose="02040503050406030204" pitchFamily="18" charset="0"/>
                      </a:rPr>
                      <m:t>𝑥</m:t>
                    </m:r>
                  </m:oMath>
                </a14:m>
                <a:r>
                  <a:rPr lang="en-US" altLang="zh-CN" sz="1800" b="0" dirty="0">
                    <a:solidFill>
                      <a:schemeClr val="tx1"/>
                    </a:solidFill>
                    <a:latin typeface="Cambria Math" panose="02040503050406030204" pitchFamily="18" charset="0"/>
                    <a:ea typeface="Cambria Math" panose="02040503050406030204" pitchFamily="18" charset="0"/>
                  </a:rPr>
                  <a:t> + 1</a:t>
                </a:r>
                <a:r>
                  <a:rPr lang="en-US" altLang="zh-CN" sz="1800" b="0" dirty="0">
                    <a:solidFill>
                      <a:schemeClr val="tx1"/>
                    </a:solidFill>
                    <a:latin typeface="Georgia" panose="02040502050405020303" pitchFamily="18" charset="0"/>
                    <a:ea typeface="黑体" panose="02010609060101010101" pitchFamily="2" charset="-122"/>
                  </a:rPr>
                  <a:t> ,</a:t>
                </a:r>
                <a:r>
                  <a:rPr lang="en-US" altLang="zh-CN" sz="1800" dirty="0"/>
                  <a:t> </a:t>
                </a:r>
                <a14:m>
                  <m:oMath xmlns:m="http://schemas.openxmlformats.org/officeDocument/2006/math">
                    <m:r>
                      <a:rPr lang="en-US" altLang="zh-CN" sz="1800" b="0" i="1">
                        <a:solidFill>
                          <a:schemeClr val="tx1"/>
                        </a:solidFill>
                        <a:latin typeface="Cambria Math" panose="02040503050406030204" pitchFamily="18" charset="0"/>
                      </a:rPr>
                      <m:t>𝑥</m:t>
                    </m:r>
                    <m:r>
                      <a:rPr lang="en-US" altLang="zh-CN" sz="1800">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ℝ</m:t>
                    </m:r>
                  </m:oMath>
                </a14:m>
                <a:endParaRPr lang="zh-CN" altLang="en-US" sz="1800" b="0" dirty="0">
                  <a:solidFill>
                    <a:schemeClr val="tx1"/>
                  </a:solidFill>
                  <a:latin typeface="Cambria Math" panose="02040503050406030204" pitchFamily="18" charset="0"/>
                  <a:ea typeface="黑体" panose="0201060906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6084168" y="1869000"/>
                <a:ext cx="2402664" cy="522953"/>
              </a:xfrm>
              <a:prstGeom prst="roundRect">
                <a:avLst/>
              </a:prstGeom>
              <a:blipFill rotWithShape="1">
                <a:blip r:embed="rId3"/>
                <a:stretch>
                  <a:fillRect l="-406" t="-1859" r="-394" b="-1718"/>
                </a:stretch>
              </a:blipFill>
              <a:ln w="190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圆角 6"/>
              <p:cNvSpPr/>
              <p:nvPr/>
            </p:nvSpPr>
            <p:spPr>
              <a:xfrm>
                <a:off x="774210" y="5562591"/>
                <a:ext cx="3208440" cy="475846"/>
              </a:xfrm>
              <a:prstGeom prst="roundRect">
                <a:avLst/>
              </a:prstGeom>
              <a:solidFill>
                <a:schemeClr val="accent3">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𝑓</m:t>
                    </m:r>
                    <m:r>
                      <a:rPr lang="en-US" altLang="zh-CN" sz="2000">
                        <a:solidFill>
                          <a:schemeClr val="tx1"/>
                        </a:solidFill>
                        <a:latin typeface="Cambria Math" panose="02040503050406030204" pitchFamily="18" charset="0"/>
                        <a:ea typeface="Cambria Math" panose="02040503050406030204" pitchFamily="18" charset="0"/>
                      </a:rPr>
                      <m:t>(</m:t>
                    </m:r>
                    <m:r>
                      <a:rPr lang="en-US" altLang="zh-CN" sz="2000" b="0" i="1">
                        <a:solidFill>
                          <a:schemeClr val="tx1"/>
                        </a:solidFill>
                        <a:latin typeface="Cambria Math" panose="02040503050406030204" pitchFamily="18" charset="0"/>
                        <a:ea typeface="Cambria Math" panose="02040503050406030204" pitchFamily="18" charset="0"/>
                      </a:rPr>
                      <m:t>𝑥</m:t>
                    </m:r>
                    <m:r>
                      <a:rPr lang="en-US" altLang="zh-CN" sz="2000">
                        <a:solidFill>
                          <a:schemeClr val="tx1"/>
                        </a:solidFill>
                        <a:latin typeface="Cambria Math" panose="02040503050406030204" pitchFamily="18" charset="0"/>
                        <a:ea typeface="Cambria Math" panose="02040503050406030204" pitchFamily="18" charset="0"/>
                      </a:rPr>
                      <m:t>)=</m:t>
                    </m:r>
                    <m:sSup>
                      <m:sSupPr>
                        <m:ctrlPr>
                          <a:rPr lang="zh-CN" altLang="zh-CN" sz="2000" i="1" smtClean="0">
                            <a:solidFill>
                              <a:schemeClr val="tx1"/>
                            </a:solidFill>
                            <a:latin typeface="Cambria Math" panose="02040503050406030204" pitchFamily="18" charset="0"/>
                          </a:rPr>
                        </m:ctrlPr>
                      </m:sSupPr>
                      <m:e>
                        <m:d>
                          <m:dPr>
                            <m:begChr m:val="["/>
                            <m:endChr m:val="]"/>
                            <m:ctrlPr>
                              <a:rPr lang="zh-CN" altLang="zh-CN" sz="2000" i="1">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 </m:t>
                            </m:r>
                            <m:r>
                              <a:rPr lang="en-US" altLang="zh-CN" sz="200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 </m:t>
                            </m:r>
                            <m:sSup>
                              <m:sSupPr>
                                <m:ctrlPr>
                                  <a:rPr lang="zh-CN" altLang="en-US"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 </m:t>
                                </m:r>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2</m:t>
                                </m:r>
                              </m:sup>
                            </m:sSup>
                            <m:r>
                              <a:rPr lang="en-US" altLang="zh-CN" sz="2000">
                                <a:solidFill>
                                  <a:schemeClr val="tx1"/>
                                </a:solidFill>
                                <a:latin typeface="Cambria Math" panose="02040503050406030204" pitchFamily="18" charset="0"/>
                              </a:rPr>
                              <m:t>,</m:t>
                            </m:r>
                            <m:sSup>
                              <m:sSupPr>
                                <m:ctrlPr>
                                  <a:rPr lang="zh-CN" altLang="en-US" sz="2000" b="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smtClean="0">
                                    <a:solidFill>
                                      <a:schemeClr val="tx1"/>
                                    </a:solidFill>
                                    <a:latin typeface="Cambria Math" panose="02040503050406030204" pitchFamily="18" charset="0"/>
                                  </a:rPr>
                                  <m:t>3</m:t>
                                </m:r>
                              </m:sup>
                            </m:sSup>
                          </m:e>
                        </m:d>
                      </m:e>
                      <m:sup>
                        <m:r>
                          <a:rPr lang="en-US" altLang="zh-CN" sz="2000">
                            <a:solidFill>
                              <a:schemeClr val="tx1"/>
                            </a:solidFill>
                            <a:latin typeface="Cambria Math" panose="02040503050406030204" pitchFamily="18" charset="0"/>
                          </a:rPr>
                          <m:t>⊤</m:t>
                        </m:r>
                      </m:sup>
                    </m:sSup>
                  </m:oMath>
                </a14:m>
                <a:r>
                  <a:rPr lang="en-US" altLang="zh-CN" sz="2000" b="0" dirty="0">
                    <a:solidFill>
                      <a:schemeClr val="tx1"/>
                    </a:solidFill>
                    <a:latin typeface="Georgia" panose="02040502050405020303" pitchFamily="18" charset="0"/>
                    <a:ea typeface="黑体" panose="02010609060101010101" pitchFamily="2" charset="-122"/>
                  </a:rPr>
                  <a:t>,</a:t>
                </a:r>
                <a:r>
                  <a:rPr lang="en-US" altLang="zh-CN" sz="2000" dirty="0"/>
                  <a:t> </a:t>
                </a:r>
                <a14:m>
                  <m:oMath xmlns:m="http://schemas.openxmlformats.org/officeDocument/2006/math">
                    <m:r>
                      <a:rPr lang="en-US" altLang="zh-CN" sz="2000" b="0" i="1" smtClean="0">
                        <a:solidFill>
                          <a:schemeClr val="tx1"/>
                        </a:solidFill>
                        <a:latin typeface="Cambria Math" panose="02040503050406030204" pitchFamily="18" charset="0"/>
                      </a:rPr>
                      <m:t>𝑥</m:t>
                    </m:r>
                    <m:r>
                      <a:rPr lang="en-US" altLang="zh-CN" sz="200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ℝ</m:t>
                    </m:r>
                  </m:oMath>
                </a14:m>
                <a:endParaRPr lang="zh-CN" altLang="en-US" sz="2000" b="0" dirty="0">
                  <a:solidFill>
                    <a:schemeClr val="tx1"/>
                  </a:solidFill>
                  <a:latin typeface="Georgia" panose="02040502050405020303" pitchFamily="18" charset="0"/>
                  <a:ea typeface="黑体" panose="02010609060101010101" pitchFamily="2" charset="-122"/>
                </a:endParaRPr>
              </a:p>
            </p:txBody>
          </p:sp>
        </mc:Choice>
        <mc:Fallback>
          <p:sp>
            <p:nvSpPr>
              <p:cNvPr id="7" name="矩形: 圆角 6"/>
              <p:cNvSpPr>
                <a:spLocks noRot="1" noChangeAspect="1" noMove="1" noResize="1" noEditPoints="1" noAdjustHandles="1" noChangeArrowheads="1" noChangeShapeType="1" noTextEdit="1"/>
              </p:cNvSpPr>
              <p:nvPr/>
            </p:nvSpPr>
            <p:spPr>
              <a:xfrm>
                <a:off x="774210" y="5562591"/>
                <a:ext cx="3208440" cy="475846"/>
              </a:xfrm>
              <a:prstGeom prst="roundRect">
                <a:avLst/>
              </a:prstGeom>
              <a:blipFill rotWithShape="1">
                <a:blip r:embed="rId4"/>
                <a:stretch>
                  <a:fillRect l="-301" t="-2133" r="-279" b="-1955"/>
                </a:stretch>
              </a:blipFill>
              <a:ln w="190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圆角 7"/>
              <p:cNvSpPr/>
              <p:nvPr/>
            </p:nvSpPr>
            <p:spPr>
              <a:xfrm>
                <a:off x="5782448" y="3527299"/>
                <a:ext cx="2822000" cy="486237"/>
              </a:xfrm>
              <a:prstGeom prst="roundRect">
                <a:avLst/>
              </a:prstGeom>
              <a:solidFill>
                <a:schemeClr val="accent3">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000" i="1" smtClean="0">
                        <a:solidFill>
                          <a:schemeClr val="tx1"/>
                        </a:solidFill>
                        <a:latin typeface="Cambria Math" panose="02040503050406030204" pitchFamily="18" charset="0"/>
                      </a:rPr>
                      <m:t>𝑓</m:t>
                    </m:r>
                    <m:r>
                      <a:rPr lang="en-US" altLang="zh-CN" sz="2000">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𝒙</m:t>
                    </m:r>
                    <m:r>
                      <a:rPr lang="en-US" altLang="zh-CN" sz="2000">
                        <a:solidFill>
                          <a:schemeClr val="tx1"/>
                        </a:solidFill>
                        <a:latin typeface="Cambria Math" panose="02040503050406030204" pitchFamily="18" charset="0"/>
                      </a:rPr>
                      <m:t>)=</m:t>
                    </m:r>
                    <m:sSubSup>
                      <m:sSubSupPr>
                        <m:ctrlPr>
                          <a:rPr lang="zh-CN" altLang="zh-CN" sz="2000" i="1">
                            <a:solidFill>
                              <a:schemeClr val="tx1"/>
                            </a:solidFill>
                            <a:latin typeface="Cambria Math" panose="02040503050406030204" pitchFamily="18" charset="0"/>
                          </a:rPr>
                        </m:ctrlPr>
                      </m:sSubSupPr>
                      <m:e>
                        <m:r>
                          <a:rPr lang="en-US" altLang="zh-CN" sz="2000">
                            <a:solidFill>
                              <a:schemeClr val="tx1"/>
                            </a:solidFill>
                            <a:latin typeface="Cambria Math" panose="02040503050406030204" pitchFamily="18" charset="0"/>
                          </a:rPr>
                          <m:t>∑</m:t>
                        </m:r>
                      </m:e>
                      <m:sub>
                        <m:r>
                          <a:rPr lang="en-US" altLang="zh-CN" sz="2000" i="1">
                            <a:solidFill>
                              <a:schemeClr val="tx1"/>
                            </a:solidFill>
                            <a:latin typeface="Cambria Math" panose="02040503050406030204" pitchFamily="18" charset="0"/>
                          </a:rPr>
                          <m:t>𝑖</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1</m:t>
                        </m:r>
                      </m:sub>
                      <m:sup>
                        <m:r>
                          <a:rPr lang="en-US" altLang="zh-CN" sz="2000" i="1">
                            <a:solidFill>
                              <a:schemeClr val="tx1"/>
                            </a:solidFill>
                            <a:latin typeface="Cambria Math" panose="02040503050406030204" pitchFamily="18" charset="0"/>
                          </a:rPr>
                          <m:t>𝑛</m:t>
                        </m:r>
                      </m:sup>
                    </m:sSubSup>
                    <m:r>
                      <a:rPr lang="en-US" altLang="zh-CN" sz="2000">
                        <a:solidFill>
                          <a:schemeClr val="tx1"/>
                        </a:solidFill>
                        <a:latin typeface="Cambria Math" panose="02040503050406030204" pitchFamily="18" charset="0"/>
                      </a:rPr>
                      <m:t> </m:t>
                    </m:r>
                    <m:sSub>
                      <m:sSubPr>
                        <m:ctrlPr>
                          <a:rPr lang="zh-CN"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𝑖</m:t>
                        </m:r>
                      </m:sub>
                    </m:sSub>
                  </m:oMath>
                </a14:m>
                <a:r>
                  <a:rPr lang="en-US" altLang="zh-CN" sz="2000" b="0" dirty="0">
                    <a:solidFill>
                      <a:schemeClr val="tx1"/>
                    </a:solidFill>
                    <a:latin typeface="Georgia" panose="02040502050405020303" pitchFamily="18" charset="0"/>
                    <a:ea typeface="黑体" panose="02010609060101010101" pitchFamily="2" charset="-122"/>
                  </a:rPr>
                  <a:t> ,</a:t>
                </a:r>
                <a:r>
                  <a:rPr lang="en-US" altLang="zh-CN" sz="2000" dirty="0"/>
                  <a:t> </a:t>
                </a:r>
                <a14:m>
                  <m:oMath xmlns:m="http://schemas.openxmlformats.org/officeDocument/2006/math">
                    <m:r>
                      <a:rPr lang="en-US" altLang="zh-CN" sz="2000" i="1">
                        <a:solidFill>
                          <a:schemeClr val="tx1"/>
                        </a:solidFill>
                        <a:latin typeface="Cambria Math" panose="02040503050406030204" pitchFamily="18" charset="0"/>
                      </a:rPr>
                      <m:t>𝒙</m:t>
                    </m:r>
                    <m:r>
                      <a:rPr lang="en-US" altLang="zh-CN" sz="2000">
                        <a:solidFill>
                          <a:schemeClr val="tx1"/>
                        </a:solidFill>
                        <a:latin typeface="Cambria Math" panose="02040503050406030204" pitchFamily="18" charset="0"/>
                      </a:rPr>
                      <m:t>∈</m:t>
                    </m:r>
                    <m:sSup>
                      <m:sSupPr>
                        <m:ctrlPr>
                          <a:rPr lang="zh-CN"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𝑛</m:t>
                        </m:r>
                      </m:sup>
                    </m:sSup>
                  </m:oMath>
                </a14:m>
                <a:endParaRPr lang="zh-CN" altLang="en-US" sz="2000" b="0" dirty="0">
                  <a:solidFill>
                    <a:schemeClr val="tx1"/>
                  </a:solidFill>
                  <a:latin typeface="Georgia" panose="02040502050405020303" pitchFamily="18" charset="0"/>
                  <a:ea typeface="黑体" panose="02010609060101010101" pitchFamily="2" charset="-122"/>
                </a:endParaRPr>
              </a:p>
            </p:txBody>
          </p:sp>
        </mc:Choice>
        <mc:Fallback>
          <p:sp>
            <p:nvSpPr>
              <p:cNvPr id="8" name="矩形: 圆角 7"/>
              <p:cNvSpPr>
                <a:spLocks noRot="1" noChangeAspect="1" noMove="1" noResize="1" noEditPoints="1" noAdjustHandles="1" noChangeArrowheads="1" noChangeShapeType="1" noTextEdit="1"/>
              </p:cNvSpPr>
              <p:nvPr/>
            </p:nvSpPr>
            <p:spPr>
              <a:xfrm>
                <a:off x="5782448" y="3527299"/>
                <a:ext cx="2822000" cy="486237"/>
              </a:xfrm>
              <a:prstGeom prst="roundRect">
                <a:avLst/>
              </a:prstGeom>
              <a:blipFill rotWithShape="1">
                <a:blip r:embed="rId5"/>
                <a:stretch>
                  <a:fillRect l="-342" t="-2064" r="-331" b="-1890"/>
                </a:stretch>
              </a:blipFill>
              <a:ln w="190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圆角 8"/>
              <p:cNvSpPr/>
              <p:nvPr/>
            </p:nvSpPr>
            <p:spPr>
              <a:xfrm>
                <a:off x="5164526" y="5476936"/>
                <a:ext cx="2576596" cy="647156"/>
              </a:xfrm>
              <a:prstGeom prst="roundRect">
                <a:avLst/>
              </a:prstGeom>
              <a:solidFill>
                <a:schemeClr val="accent3">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000" i="1" smtClean="0">
                        <a:solidFill>
                          <a:schemeClr val="tx1"/>
                        </a:solidFill>
                        <a:latin typeface="Cambria Math" panose="02040503050406030204" pitchFamily="18" charset="0"/>
                      </a:rPr>
                      <m:t>𝑓</m:t>
                    </m:r>
                    <m:r>
                      <a:rPr lang="en-US" altLang="zh-CN" sz="2000">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𝒙</m:t>
                    </m:r>
                    <m:r>
                      <a:rPr lang="en-US" altLang="zh-CN" sz="2000">
                        <a:solidFill>
                          <a:schemeClr val="tx1"/>
                        </a:solidFill>
                        <a:latin typeface="Cambria Math" panose="02040503050406030204" pitchFamily="18" charset="0"/>
                      </a:rPr>
                      <m:t>)=</m:t>
                    </m:r>
                    <m:sSup>
                      <m:sSupPr>
                        <m:ctrlPr>
                          <a:rPr lang="zh-CN" altLang="zh-CN" sz="2000" i="1">
                            <a:solidFill>
                              <a:schemeClr val="tx1"/>
                            </a:solidFill>
                            <a:latin typeface="Cambria Math" panose="02040503050406030204" pitchFamily="18" charset="0"/>
                          </a:rPr>
                        </m:ctrlPr>
                      </m:sSupPr>
                      <m:e>
                        <m:d>
                          <m:dPr>
                            <m:begChr m:val="["/>
                            <m:endChr m:val="]"/>
                            <m:ctrlPr>
                              <a:rPr lang="zh-CN" altLang="zh-CN" sz="2000" i="1">
                                <a:solidFill>
                                  <a:schemeClr val="tx1"/>
                                </a:solidFill>
                                <a:latin typeface="Cambria Math" panose="02040503050406030204" pitchFamily="18" charset="0"/>
                              </a:rPr>
                            </m:ctrlPr>
                          </m:dPr>
                          <m:e>
                            <m:sSub>
                              <m:sSubPr>
                                <m:ctrlPr>
                                  <a:rPr lang="zh-CN" altLang="en-US" sz="2000" b="0" i="1" smtClean="0">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1</m:t>
                                </m:r>
                              </m:sub>
                            </m:sSub>
                            <m:r>
                              <a:rPr lang="en-US" altLang="zh-CN" sz="2000" b="1" i="0" smtClean="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2</m:t>
                                </m:r>
                              </m:sub>
                            </m:sSub>
                            <m:r>
                              <a:rPr lang="en-US" altLang="zh-CN" sz="200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1</m:t>
                                </m:r>
                              </m:sub>
                            </m:sSub>
                            <m:r>
                              <a:rPr lang="en-US" altLang="zh-CN" sz="2000" b="1" i="0" smtClean="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2</m:t>
                                </m:r>
                              </m:sub>
                            </m:sSub>
                            <m:r>
                              <a:rPr lang="en-US" altLang="zh-CN" sz="200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1</m:t>
                                </m:r>
                              </m:sub>
                            </m:sSub>
                            <m:r>
                              <a:rPr lang="en-US" altLang="zh-CN" sz="2000">
                                <a:solidFill>
                                  <a:schemeClr val="tx1"/>
                                </a:solidFill>
                                <a:latin typeface="Cambria Math" panose="02040503050406030204" pitchFamily="18" charset="0"/>
                              </a:rPr>
                              <m:t>+</m:t>
                            </m:r>
                            <m:r>
                              <a:rPr lang="en-US" altLang="zh-CN" sz="2000" b="0" i="0" smtClean="0">
                                <a:solidFill>
                                  <a:schemeClr val="tx1"/>
                                </a:solidFill>
                                <a:latin typeface="Cambria Math" panose="02040503050406030204" pitchFamily="18" charset="0"/>
                              </a:rPr>
                              <m:t>2</m:t>
                            </m:r>
                            <m:sSub>
                              <m:sSubPr>
                                <m:ctrlPr>
                                  <a:rPr lang="zh-CN" altLang="en-US"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2</m:t>
                                </m:r>
                              </m:sub>
                            </m:sSub>
                          </m:e>
                        </m:d>
                      </m:e>
                      <m:sup>
                        <m:r>
                          <a:rPr lang="en-US" altLang="zh-CN" sz="2000">
                            <a:solidFill>
                              <a:schemeClr val="tx1"/>
                            </a:solidFill>
                            <a:latin typeface="Cambria Math" panose="02040503050406030204" pitchFamily="18" charset="0"/>
                          </a:rPr>
                          <m:t>⊤</m:t>
                        </m:r>
                      </m:sup>
                    </m:sSup>
                  </m:oMath>
                </a14:m>
                <a:r>
                  <a:rPr lang="en-US" altLang="zh-CN" sz="1800" b="0" dirty="0">
                    <a:solidFill>
                      <a:schemeClr val="tx1"/>
                    </a:solidFill>
                    <a:latin typeface="Georgia" panose="02040502050405020303" pitchFamily="18" charset="0"/>
                    <a:ea typeface="黑体" panose="02010609060101010101" pitchFamily="2" charset="-122"/>
                  </a:rPr>
                  <a:t>,</a:t>
                </a:r>
                <a:r>
                  <a:rPr lang="en-US" altLang="zh-CN" sz="1800" dirty="0"/>
                  <a:t> </a:t>
                </a:r>
                <a14:m>
                  <m:oMath xmlns:m="http://schemas.openxmlformats.org/officeDocument/2006/math">
                    <m:r>
                      <a:rPr lang="en-US" altLang="zh-CN" sz="1800" i="1">
                        <a:solidFill>
                          <a:schemeClr val="tx1"/>
                        </a:solidFill>
                        <a:latin typeface="Cambria Math" panose="02040503050406030204" pitchFamily="18" charset="0"/>
                      </a:rPr>
                      <m:t>𝒙</m:t>
                    </m:r>
                    <m:r>
                      <a:rPr lang="en-US" altLang="zh-CN" sz="1800">
                        <a:solidFill>
                          <a:schemeClr val="tx1"/>
                        </a:solidFill>
                        <a:latin typeface="Cambria Math" panose="02040503050406030204" pitchFamily="18" charset="0"/>
                      </a:rPr>
                      <m:t>∈</m:t>
                    </m:r>
                    <m:sSup>
                      <m:sSupPr>
                        <m:ctrlPr>
                          <a:rPr lang="zh-CN" altLang="zh-CN" sz="1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chemeClr val="tx1"/>
                            </a:solidFill>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1800" b="1" i="1"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𝟐</m:t>
                        </m:r>
                      </m:sup>
                    </m:sSup>
                  </m:oMath>
                </a14:m>
                <a:endParaRPr lang="zh-CN" altLang="en-US" sz="1800" b="0" dirty="0">
                  <a:solidFill>
                    <a:schemeClr val="tx1"/>
                  </a:solidFill>
                  <a:latin typeface="Georgia" panose="02040502050405020303" pitchFamily="18" charset="0"/>
                  <a:ea typeface="黑体" panose="02010609060101010101" pitchFamily="2" charset="-122"/>
                </a:endParaRPr>
              </a:p>
            </p:txBody>
          </p:sp>
        </mc:Choice>
        <mc:Fallback>
          <p:sp>
            <p:nvSpPr>
              <p:cNvPr id="9" name="矩形: 圆角 8"/>
              <p:cNvSpPr>
                <a:spLocks noRot="1" noChangeAspect="1" noMove="1" noResize="1" noEditPoints="1" noAdjustHandles="1" noChangeArrowheads="1" noChangeShapeType="1" noTextEdit="1"/>
              </p:cNvSpPr>
              <p:nvPr/>
            </p:nvSpPr>
            <p:spPr>
              <a:xfrm>
                <a:off x="5164526" y="5476936"/>
                <a:ext cx="2576596" cy="647156"/>
              </a:xfrm>
              <a:prstGeom prst="roundRect">
                <a:avLst/>
              </a:prstGeom>
              <a:blipFill rotWithShape="1">
                <a:blip r:embed="rId6"/>
                <a:stretch>
                  <a:fillRect l="-372" t="-1481" r="-351" b="-1448"/>
                </a:stretch>
              </a:blipFill>
              <a:ln w="190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1" name="直接箭头连接符 10"/>
          <p:cNvCxnSpPr>
            <a:endCxn id="6" idx="1"/>
          </p:cNvCxnSpPr>
          <p:nvPr/>
        </p:nvCxnSpPr>
        <p:spPr>
          <a:xfrm flipV="1">
            <a:off x="3059833" y="2130477"/>
            <a:ext cx="3024335" cy="52845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843733" y="2844462"/>
            <a:ext cx="1917139" cy="74797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763689" y="3825966"/>
            <a:ext cx="1152127" cy="173662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782957" y="3825966"/>
            <a:ext cx="1381569" cy="173662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向量值函数的梯度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b="1" dirty="0"/>
                  <a:t>例</a:t>
                </a:r>
                <a:r>
                  <a:rPr kumimoji="1" lang="en-US" altLang="zh-CN" sz="2400" b="1" dirty="0"/>
                  <a:t> </a:t>
                </a:r>
                <a:r>
                  <a:rPr kumimoji="1" lang="zh-CN" altLang="en-US" sz="2400" dirty="0"/>
                  <a:t>向量值函数的梯度</a:t>
                </a:r>
                <a:endParaRPr kumimoji="1" lang="en-US" altLang="zh-CN" sz="2400" dirty="0"/>
              </a:p>
              <a:p>
                <a:pPr marL="0" indent="0">
                  <a:buNone/>
                </a:pPr>
                <a:r>
                  <a:rPr kumimoji="1" lang="zh-CN" altLang="en-US" sz="2400" dirty="0"/>
                  <a:t>         给定</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𝑨𝒙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𝑨</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sup>
                    </m:sSup>
                  </m:oMath>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t>为了计算梯度</a:t>
                </a:r>
                <a14:m>
                  <m:oMath xmlns:m="http://schemas.openxmlformats.org/officeDocument/2006/math">
                    <m:r>
                      <m:rPr>
                        <m:sty m:val="p"/>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oMath>
                </a14:m>
                <a:r>
                  <a:rPr kumimoji="1" lang="zh-CN" altLang="en-US" sz="2400" dirty="0"/>
                  <a:t>，我们首先确定</a:t>
                </a:r>
                <a14:m>
                  <m:oMath xmlns:m="http://schemas.openxmlformats.org/officeDocument/2006/math">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𝒇</m:t>
                    </m:r>
                    <m:r>
                      <a:rPr lang="en-US" altLang="zh-CN" sz="2400">
                        <a:latin typeface="Cambria Math" panose="02040503050406030204" pitchFamily="18" charset="0"/>
                      </a:rPr>
                      <m:t>/</m:t>
                    </m:r>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𝒙</m:t>
                    </m:r>
                  </m:oMath>
                </a14:m>
                <a:r>
                  <a:rPr kumimoji="1" lang="zh-CN" altLang="en-US" sz="2400" dirty="0"/>
                  <a:t>的维数：由于</a:t>
                </a:r>
                <a14:m>
                  <m:oMath xmlns:m="http://schemas.openxmlformats.org/officeDocument/2006/math">
                    <m:r>
                      <a:rPr lang="en-US" altLang="zh-CN" sz="2400" b="1" i="1">
                        <a:latin typeface="Cambria Math" panose="02040503050406030204" pitchFamily="18" charset="0"/>
                      </a:rPr>
                      <m:t>𝒇</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𝑁</m:t>
                        </m:r>
                      </m:sup>
                    </m:sSup>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𝑀</m:t>
                        </m:r>
                      </m:sup>
                    </m:sSup>
                  </m:oMath>
                </a14:m>
                <a:r>
                  <a:rPr kumimoji="1" lang="zh-CN" altLang="en-US" sz="2400" dirty="0"/>
                  <a:t>，因此</a:t>
                </a:r>
                <a14:m>
                  <m:oMath xmlns:m="http://schemas.openxmlformats.org/officeDocument/2006/math">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𝒇</m:t>
                    </m:r>
                    <m:r>
                      <a:rPr lang="en-US" altLang="zh-CN" sz="2400">
                        <a:latin typeface="Cambria Math" panose="02040503050406030204" pitchFamily="18" charset="0"/>
                      </a:rPr>
                      <m:t>/</m:t>
                    </m:r>
                    <m:r>
                      <m:rPr>
                        <m:sty m:val="p"/>
                      </m:rPr>
                      <a:rPr lang="en-US" altLang="zh-CN" sz="2400">
                        <a:latin typeface="Cambria Math" panose="02040503050406030204" pitchFamily="18" charset="0"/>
                      </a:rPr>
                      <m:t>d</m:t>
                    </m:r>
                    <m:r>
                      <a:rPr lang="en-US" altLang="zh-CN" sz="2400" b="1" i="1">
                        <a:latin typeface="Cambria Math" panose="02040503050406030204" pitchFamily="18" charset="0"/>
                      </a:rPr>
                      <m:t>𝒙</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𝑀</m:t>
                        </m:r>
                        <m:r>
                          <a:rPr lang="en-US" altLang="zh-CN" sz="2400">
                            <a:latin typeface="Cambria Math" panose="02040503050406030204" pitchFamily="18" charset="0"/>
                          </a:rPr>
                          <m:t>×</m:t>
                        </m:r>
                        <m:r>
                          <a:rPr lang="en-US" altLang="zh-CN" sz="2400" i="1">
                            <a:latin typeface="Cambria Math" panose="02040503050406030204" pitchFamily="18" charset="0"/>
                          </a:rPr>
                          <m:t>𝑁</m:t>
                        </m:r>
                      </m:sup>
                    </m:sSup>
                  </m:oMath>
                </a14:m>
                <a:r>
                  <a:rPr kumimoji="1" lang="zh-CN" altLang="en-US" sz="2400" dirty="0"/>
                  <a:t>。</a:t>
                </a:r>
                <a:endParaRPr kumimoji="1" lang="en-US" altLang="zh-CN" sz="2400" dirty="0"/>
              </a:p>
              <a:p>
                <a:pPr marL="0" indent="0">
                  <a:buNone/>
                </a:pPr>
                <a:r>
                  <a:rPr kumimoji="1" lang="zh-CN" altLang="en-US" sz="2400" dirty="0"/>
                  <a:t>       其次，为了计算梯度，我们还需要确定</a:t>
                </a:r>
                <a14:m>
                  <m:oMath xmlns:m="http://schemas.openxmlformats.org/officeDocument/2006/math">
                    <m:r>
                      <a:rPr lang="en-US" altLang="zh-CN" sz="2400" b="0" i="1" smtClean="0">
                        <a:latin typeface="Cambria Math" panose="02040503050406030204" pitchFamily="18" charset="0"/>
                      </a:rPr>
                      <m:t>𝑓</m:t>
                    </m:r>
                  </m:oMath>
                </a14:m>
                <a:r>
                  <a:rPr kumimoji="1" lang="zh-CN" altLang="en-US" sz="2400" dirty="0"/>
                  <a:t>对每个</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oMath>
                </a14:m>
                <a:r>
                  <a:rPr kumimoji="1" lang="zh-CN" altLang="en-US" sz="2400" dirty="0"/>
                  <a:t>的偏导数：</a:t>
                </a:r>
                <a:r>
                  <a:rPr lang="zh-CN" altLang="zh-CN"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r>
                      <a:rPr lang="en-US" altLang="zh-CN" sz="2400" b="1" i="1">
                        <a:latin typeface="Cambria Math" panose="02040503050406030204" pitchFamily="18" charset="0"/>
                      </a:rPr>
                      <m:t>𝒙</m:t>
                    </m:r>
                    <m:r>
                      <a:rPr lang="en-US" altLang="zh-CN" sz="2400">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a:latin typeface="Cambria Math" panose="02040503050406030204" pitchFamily="18" charset="0"/>
                          </a:rPr>
                          <m:t>∑</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a:latin typeface="Cambria Math" panose="02040503050406030204" pitchFamily="18" charset="0"/>
                          </a:rPr>
                          <m:t>1</m:t>
                        </m:r>
                      </m:sub>
                      <m:sup>
                        <m:r>
                          <a:rPr lang="en-US" altLang="zh-CN" sz="2400" i="1">
                            <a:latin typeface="Cambria Math" panose="02040503050406030204" pitchFamily="18" charset="0"/>
                          </a:rPr>
                          <m:t>𝑁</m:t>
                        </m:r>
                      </m:sup>
                    </m:sSubSup>
                    <m:r>
                      <a:rPr lang="en-US" altLang="zh-CN" sz="240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𝑖𝑗</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m:t>
                            </m:r>
                          </m:sub>
                        </m:sSub>
                      </m:num>
                      <m:den>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den>
                    </m:f>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𝑖𝑗</m:t>
                        </m:r>
                      </m:sub>
                    </m:sSub>
                  </m:oMath>
                </a14:m>
                <a:endParaRPr lang="zh-CN" altLang="zh-CN" sz="2400" dirty="0"/>
              </a:p>
              <a:p>
                <a:pPr marL="0" indent="0">
                  <a:buNone/>
                </a:pPr>
                <a:r>
                  <a:rPr lang="zh-CN" altLang="en-US" sz="2400" b="0" i="0" dirty="0">
                    <a:effectLst/>
                    <a:latin typeface="-apple-system"/>
                  </a:rPr>
                  <a:t>        我们收集雅可比矩阵中的偏导数，得到梯度：</a:t>
                </a:r>
                <a:endParaRPr lang="en-US" altLang="zh-CN" sz="2400" b="0" i="0" dirty="0">
                  <a:effectLst/>
                  <a:latin typeface="-apple-system"/>
                </a:endParaRPr>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𝒇</m:t>
                          </m:r>
                        </m:num>
                        <m:den>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𝒙</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sub>
                                    </m:sSub>
                                  </m:den>
                                </m:f>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m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sub>
                                    </m:sSub>
                                  </m:den>
                                </m:f>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11</m:t>
                                    </m:r>
                                  </m:sub>
                                </m:sSub>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sub>
                                </m:sSub>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𝑀𝑁</m:t>
                                    </m:r>
                                  </m:sub>
                                </m:sSub>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𝑨</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sup>
                      </m:sSup>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向量值函数的梯度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b="1" dirty="0"/>
                  <a:t>例 </a:t>
                </a:r>
                <a:r>
                  <a:rPr kumimoji="1" lang="en-US" altLang="zh-CN" sz="2400" b="1" dirty="0"/>
                  <a:t> </a:t>
                </a:r>
                <a:r>
                  <a:rPr kumimoji="1" lang="zh-CN" altLang="en-US" sz="2400" dirty="0"/>
                  <a:t>线性模型中最小二乘损失的梯度</a:t>
                </a:r>
                <a:endParaRPr kumimoji="1" lang="en-US" altLang="zh-CN" sz="2400" dirty="0"/>
              </a:p>
              <a:p>
                <a:pPr>
                  <a:buFont typeface="Wingdings" panose="05000000000000000000" pitchFamily="2" charset="2"/>
                  <a:buChar char="p"/>
                </a:pPr>
                <a:r>
                  <a:rPr kumimoji="1" lang="zh-CN" altLang="en-US" sz="2400" dirty="0"/>
                  <a:t>考虑线性模型</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𝒚</m:t>
                    </m:r>
                    <m:r>
                      <a:rPr lang="en-US" altLang="zh-CN" sz="2400" b="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latin typeface="Cambria Math" panose="02040503050406030204" pitchFamily="18" charset="0"/>
                      </a:rPr>
                      <m:t>𝚽</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oMath>
                </a14:m>
                <a:r>
                  <a:rPr lang="zh-CN" altLang="en-US" sz="2400" dirty="0">
                    <a:latin typeface="Georgia" panose="02040502050405020303" pitchFamily="18" charset="0"/>
                    <a:ea typeface="等线" panose="02010600030101010101" pitchFamily="2" charset="-122"/>
                    <a:cs typeface="Times New Roman" panose="02020603050405020304" pitchFamily="18" charset="0"/>
                  </a:rPr>
                  <a:t>，</a:t>
                </a:r>
                <a:r>
                  <a:rPr lang="zh-CN" altLang="en-US" sz="2400" dirty="0">
                    <a:latin typeface="Georgia" panose="02040502050405020303" pitchFamily="18" charset="0"/>
                    <a:ea typeface="黑体" panose="02010609060101010101" pitchFamily="2" charset="-122"/>
                    <a:cs typeface="Times New Roman" panose="02020603050405020304" pitchFamily="18" charset="0"/>
                  </a:rPr>
                  <a:t>其中</a:t>
                </a:r>
                <a14:m>
                  <m:oMath xmlns:m="http://schemas.openxmlformats.org/officeDocument/2006/math">
                    <m:r>
                      <a:rPr lang="en-US" altLang="zh-CN" sz="2400" b="1" i="1">
                        <a:latin typeface="Cambria Math" panose="02040503050406030204" pitchFamily="18" charset="0"/>
                      </a:rPr>
                      <m:t>𝜽</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𝐷</m:t>
                        </m:r>
                      </m:sup>
                    </m:sSup>
                  </m:oMath>
                </a14:m>
                <a:r>
                  <a:rPr lang="zh-CN" altLang="en-US" sz="2400" dirty="0">
                    <a:latin typeface="Georgia" panose="02040502050405020303" pitchFamily="18" charset="0"/>
                    <a:ea typeface="黑体" panose="02010609060101010101" pitchFamily="2" charset="-122"/>
                    <a:cs typeface="Times New Roman" panose="02020603050405020304" pitchFamily="18" charset="0"/>
                  </a:rPr>
                  <a:t>是参数向量，</a:t>
                </a:r>
                <a14:m>
                  <m:oMath xmlns:m="http://schemas.openxmlformats.org/officeDocument/2006/math">
                    <m:r>
                      <a:rPr lang="en-US" altLang="zh-CN" sz="2400" b="1" i="1">
                        <a:latin typeface="Cambria Math" panose="02040503050406030204" pitchFamily="18" charset="0"/>
                      </a:rPr>
                      <m:t>𝚽</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𝑁</m:t>
                        </m:r>
                        <m:r>
                          <a:rPr lang="en-US" altLang="zh-CN" sz="2400">
                            <a:latin typeface="Cambria Math" panose="02040503050406030204" pitchFamily="18" charset="0"/>
                          </a:rPr>
                          <m:t>×</m:t>
                        </m:r>
                        <m:r>
                          <a:rPr lang="en-US" altLang="zh-CN" sz="2400" i="1">
                            <a:latin typeface="Cambria Math" panose="02040503050406030204" pitchFamily="18" charset="0"/>
                          </a:rPr>
                          <m:t>𝐷</m:t>
                        </m:r>
                      </m:sup>
                    </m:sSup>
                  </m:oMath>
                </a14:m>
                <a:r>
                  <a:rPr lang="zh-CN" altLang="en-US" sz="2400" dirty="0">
                    <a:latin typeface="Georgia" panose="02040502050405020303" pitchFamily="18" charset="0"/>
                    <a:ea typeface="黑体" panose="02010609060101010101" pitchFamily="2" charset="-122"/>
                    <a:cs typeface="Times New Roman" panose="02020603050405020304" pitchFamily="18" charset="0"/>
                  </a:rPr>
                  <a:t>为输入的特征而</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𝒚</m:t>
                    </m:r>
                  </m:oMath>
                </a14:m>
                <a:r>
                  <a:rPr lang="en-US" altLang="zh-CN" sz="2400" dirty="0"/>
                  <a:t> </a:t>
                </a:r>
                <a14:m>
                  <m:oMath xmlns:m="http://schemas.openxmlformats.org/officeDocument/2006/math">
                    <m:r>
                      <a:rPr lang="en-US" altLang="zh-CN" sz="2400">
                        <a:latin typeface="Cambria Math" panose="02040503050406030204" pitchFamily="18" charset="0"/>
                      </a:rPr>
                      <m:t>∈</m:t>
                    </m:r>
                  </m:oMath>
                </a14:m>
                <a:r>
                  <a:rPr lang="zh-CN" altLang="zh-CN" sz="2400" dirty="0"/>
                  <a:t>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𝑁</m:t>
                        </m:r>
                      </m:sup>
                    </m:sSup>
                  </m:oMath>
                </a14:m>
                <a:r>
                  <a:rPr lang="zh-CN" altLang="en-US" sz="2400" dirty="0">
                    <a:latin typeface="Georgia" panose="02040502050405020303" pitchFamily="18" charset="0"/>
                    <a:ea typeface="黑体" panose="02010609060101010101" pitchFamily="2" charset="-122"/>
                    <a:cs typeface="Times New Roman" panose="02020603050405020304" pitchFamily="18" charset="0"/>
                  </a:rPr>
                  <a:t>为相应的观测值。</a:t>
                </a:r>
                <a:endParaRPr lang="zh-CN" altLang="en-US" sz="2400" dirty="0">
                  <a:latin typeface="Georgia" panose="02040502050405020303" pitchFamily="18" charset="0"/>
                  <a:ea typeface="黑体" panose="02010609060101010101" pitchFamily="2" charset="-122"/>
                  <a:cs typeface="Times New Roman" panose="02020603050405020304" pitchFamily="18" charset="0"/>
                </a:endParaRPr>
              </a:p>
              <a:p>
                <a:r>
                  <a:rPr kumimoji="1" lang="zh-CN" altLang="en-US" sz="2400" dirty="0"/>
                  <a:t>定义函数：</a:t>
                </a: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𝒆</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𝒆</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rPr>
                      <m:t>𝒆</m:t>
                    </m:r>
                    <m:r>
                      <a:rPr lang="en-US" altLang="zh-CN" sz="2400">
                        <a:latin typeface="Cambria Math" panose="02040503050406030204" pitchFamily="18" charset="0"/>
                      </a:rPr>
                      <m:t>(</m:t>
                    </m:r>
                    <m:r>
                      <a:rPr lang="en-US" altLang="zh-CN" sz="2400" b="1" i="1">
                        <a:latin typeface="Cambria Math" panose="02040503050406030204" pitchFamily="18" charset="0"/>
                      </a:rPr>
                      <m:t>𝜽</m:t>
                    </m:r>
                    <m:r>
                      <a:rPr lang="en-US" altLang="zh-CN" sz="2400">
                        <a:latin typeface="Cambria Math" panose="02040503050406030204" pitchFamily="18" charset="0"/>
                      </a:rPr>
                      <m:t>):=</m:t>
                    </m:r>
                    <m:r>
                      <a:rPr lang="en-US" altLang="zh-CN" sz="2400" b="1" i="1">
                        <a:latin typeface="Cambria Math" panose="02040503050406030204" pitchFamily="18" charset="0"/>
                      </a:rPr>
                      <m:t>𝒚</m:t>
                    </m:r>
                    <m:r>
                      <a:rPr lang="en-US" altLang="zh-CN" sz="2400" b="1" i="1">
                        <a:latin typeface="Cambria Math" panose="02040503050406030204" pitchFamily="18" charset="0"/>
                      </a:rPr>
                      <m:t>−</m:t>
                    </m:r>
                    <m:r>
                      <a:rPr lang="en-US" altLang="zh-CN" sz="2400" b="1" i="0">
                        <a:latin typeface="Cambria Math" panose="02040503050406030204" pitchFamily="18" charset="0"/>
                      </a:rPr>
                      <m:t>𝚽</m:t>
                    </m:r>
                    <m:r>
                      <a:rPr lang="en-US" altLang="zh-CN" sz="2400" b="1" i="1">
                        <a:latin typeface="Cambria Math" panose="02040503050406030204" pitchFamily="18" charset="0"/>
                      </a:rPr>
                      <m:t>𝜽</m:t>
                    </m:r>
                  </m:oMath>
                </a14:m>
                <a:r>
                  <a:rPr lang="en-US" altLang="zh-CN" sz="2400" dirty="0">
                    <a:latin typeface="Georgia" panose="02040502050405020303" pitchFamily="18" charset="0"/>
                  </a:rPr>
                  <a:t>.</a:t>
                </a:r>
                <a:endParaRPr lang="en-US" altLang="zh-CN" sz="2400" dirty="0">
                  <a:latin typeface="Georgia" panose="02040502050405020303" pitchFamily="18" charset="0"/>
                </a:endParaRPr>
              </a:p>
              <a:p>
                <a:r>
                  <a:rPr lang="zh-CN" altLang="en-US" sz="2400" dirty="0"/>
                  <a:t>使用链式法则求</a:t>
                </a: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400" b="1" i="1">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2400" dirty="0"/>
                  <a:t>,</a:t>
                </a:r>
                <a:endParaRPr lang="zh-CN" altLang="en-US" sz="2400" dirty="0"/>
              </a:p>
              <a:p>
                <a:pPr lvl="1"/>
                <a:r>
                  <a:rPr lang="zh-CN" altLang="en-US" sz="2000" dirty="0"/>
                  <a:t>首先确定梯度的维数为</a:t>
                </a:r>
                <a14:m>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sup>
                    </m:sSup>
                  </m:oMath>
                </a14:m>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lang="zh-CN" altLang="en-US" sz="2000" b="0" i="0" dirty="0">
                    <a:effectLst/>
                    <a:latin typeface="-apple-system"/>
                  </a:rPr>
                  <a:t>链式法则允许我们计算梯度</a:t>
                </a:r>
                <a14:m>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𝒆</m:t>
                        </m:r>
                      </m:den>
                    </m:f>
                    <m:f>
                      <m:fPr>
                        <m:ctrlPr>
                          <a:rPr lang="zh-CN" altLang="zh-CN" sz="2000" i="1" smtClean="0">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𝒆</m:t>
                        </m:r>
                      </m:num>
                      <m:den>
                        <m:r>
                          <a:rPr lang="en-US" altLang="zh-CN" sz="2000" b="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𝜽</m:t>
                        </m:r>
                      </m:den>
                    </m:f>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en-US" sz="2000" b="0" i="0" dirty="0">
                    <a:effectLst/>
                    <a:latin typeface="-apple-system"/>
                  </a:rPr>
                  <a:t>其中第</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𝑑</m:t>
                    </m:r>
                  </m:oMath>
                </a14:m>
                <a:r>
                  <a:rPr lang="zh-CN" altLang="en-US" sz="2000" b="0" i="0" dirty="0">
                    <a:effectLst/>
                    <a:latin typeface="-apple-system"/>
                  </a:rPr>
                  <a:t>个元素由以下得到：</a:t>
                </a:r>
                <a14:m>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𝒆</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𝒆</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lang="zh-CN" altLang="en-US" sz="2000" dirty="0">
                    <a:effectLst/>
                    <a:latin typeface="黑体" panose="02010609060101010101" pitchFamily="2" charset="-122"/>
                    <a:ea typeface="黑体" panose="02010609060101010101" pitchFamily="2" charset="-122"/>
                    <a:cs typeface="Times New Roman" panose="02020603050405020304" pitchFamily="18" charset="0"/>
                  </a:rPr>
                  <a:t>我们知道</a:t>
                </a:r>
                <a14:m>
                  <m:oMath xmlns:m="http://schemas.openxmlformats.org/officeDocument/2006/math">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𝒆</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𝒆</m:t>
                        </m:r>
                      </m:e>
                      <m:sup>
                        <m:r>
                          <a:rPr lang="en-US" altLang="zh-CN" sz="2000" b="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𝒆</m:t>
                    </m:r>
                  </m:oMath>
                </a14:m>
                <a:r>
                  <a:rPr lang="zh-CN" altLang="en-US" sz="2000" dirty="0">
                    <a:effectLst/>
                    <a:latin typeface="Georgia" panose="02040502050405020303" pitchFamily="18" charset="0"/>
                    <a:ea typeface="黑体" panose="02010609060101010101" pitchFamily="2" charset="-122"/>
                    <a:cs typeface="Times New Roman" panose="02020603050405020304" pitchFamily="18" charset="0"/>
                  </a:rPr>
                  <a:t>，并确定</a:t>
                </a:r>
                <a14:m>
                  <m:oMath xmlns:m="http://schemas.openxmlformats.org/officeDocument/2006/math">
                    <m:f>
                      <m:fPr>
                        <m:ctrlPr>
                          <a:rPr lang="zh-CN" altLang="zh-CN" sz="2000" b="1" i="1" smtClean="0">
                            <a:solidFill>
                              <a:srgbClr val="2636FA"/>
                            </a:solidFill>
                            <a:latin typeface="Cambria Math" panose="02040503050406030204" pitchFamily="18" charset="0"/>
                          </a:rPr>
                        </m:ctrlPr>
                      </m:fPr>
                      <m:num>
                        <m:r>
                          <a:rPr lang="en-US" altLang="zh-CN" sz="2000" b="0" i="1">
                            <a:solidFill>
                              <a:srgbClr val="2636FA"/>
                            </a:solidFill>
                            <a:latin typeface="Cambria Math" panose="02040503050406030204" pitchFamily="18" charset="0"/>
                          </a:rPr>
                          <m:t>𝜕</m:t>
                        </m:r>
                        <m:r>
                          <a:rPr lang="en-US" altLang="zh-CN" sz="2000" b="0" i="1">
                            <a:solidFill>
                              <a:srgbClr val="2636FA"/>
                            </a:solidFill>
                            <a:latin typeface="Cambria Math" panose="02040503050406030204" pitchFamily="18" charset="0"/>
                          </a:rPr>
                          <m:t>𝐿</m:t>
                        </m:r>
                      </m:num>
                      <m:den>
                        <m:r>
                          <a:rPr lang="en-US" altLang="zh-CN" sz="2000" b="0" i="1">
                            <a:solidFill>
                              <a:srgbClr val="2636FA"/>
                            </a:solidFill>
                            <a:latin typeface="Cambria Math" panose="02040503050406030204" pitchFamily="18" charset="0"/>
                          </a:rPr>
                          <m:t>𝜕</m:t>
                        </m:r>
                        <m:r>
                          <a:rPr lang="en-US" altLang="zh-CN" sz="2000" b="1" i="1">
                            <a:solidFill>
                              <a:srgbClr val="2636FA"/>
                            </a:solidFill>
                            <a:latin typeface="Cambria Math" panose="02040503050406030204" pitchFamily="18" charset="0"/>
                          </a:rPr>
                          <m:t>𝒆</m:t>
                        </m:r>
                      </m:den>
                    </m:f>
                    <m:r>
                      <a:rPr lang="en-US" altLang="zh-CN" sz="2000">
                        <a:solidFill>
                          <a:srgbClr val="2636FA"/>
                        </a:solidFill>
                        <a:latin typeface="Cambria Math" panose="02040503050406030204" pitchFamily="18" charset="0"/>
                      </a:rPr>
                      <m:t>=</m:t>
                    </m:r>
                    <m:r>
                      <a:rPr lang="en-US" altLang="zh-CN" sz="2000">
                        <a:solidFill>
                          <a:srgbClr val="2636FA"/>
                        </a:solidFill>
                        <a:latin typeface="Cambria Math" panose="02040503050406030204" pitchFamily="18" charset="0"/>
                      </a:rPr>
                      <m:t>2</m:t>
                    </m:r>
                    <m:sSup>
                      <m:sSupPr>
                        <m:ctrlPr>
                          <a:rPr lang="zh-CN" altLang="zh-CN" sz="2000" b="1" i="1">
                            <a:solidFill>
                              <a:srgbClr val="2636FA"/>
                            </a:solidFill>
                            <a:latin typeface="Cambria Math" panose="02040503050406030204" pitchFamily="18" charset="0"/>
                          </a:rPr>
                        </m:ctrlPr>
                      </m:sSupPr>
                      <m:e>
                        <m:r>
                          <a:rPr lang="en-US" altLang="zh-CN" sz="2000" b="1" i="1">
                            <a:solidFill>
                              <a:srgbClr val="2636FA"/>
                            </a:solidFill>
                            <a:latin typeface="Cambria Math" panose="02040503050406030204" pitchFamily="18" charset="0"/>
                          </a:rPr>
                          <m:t>𝒆</m:t>
                        </m:r>
                      </m:e>
                      <m:sup>
                        <m:r>
                          <a:rPr lang="en-US" altLang="zh-CN" sz="2000" b="1">
                            <a:solidFill>
                              <a:srgbClr val="2636FA"/>
                            </a:solidFill>
                            <a:latin typeface="Cambria Math" panose="02040503050406030204" pitchFamily="18" charset="0"/>
                          </a:rPr>
                          <m:t>⊤</m:t>
                        </m:r>
                      </m:sup>
                    </m:sSup>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a:latin typeface="Cambria Math" panose="02040503050406030204" pitchFamily="18" charset="0"/>
                          </a:rPr>
                          <m:t>1</m:t>
                        </m:r>
                        <m:r>
                          <a:rPr lang="en-US" altLang="zh-CN" sz="2000">
                            <a:latin typeface="Cambria Math" panose="02040503050406030204" pitchFamily="18" charset="0"/>
                          </a:rPr>
                          <m:t>×</m:t>
                        </m:r>
                        <m:r>
                          <a:rPr lang="en-US" altLang="zh-CN" sz="2000" i="1">
                            <a:latin typeface="Cambria Math" panose="02040503050406030204" pitchFamily="18" charset="0"/>
                          </a:rPr>
                          <m:t>𝑁</m:t>
                        </m:r>
                      </m:sup>
                    </m:sSup>
                  </m:oMath>
                </a14:m>
                <a:endParaRPr lang="zh-CN" altLang="zh-CN" sz="2000" dirty="0"/>
              </a:p>
              <a:p>
                <a:pPr lvl="1"/>
                <a:r>
                  <a:rPr lang="zh-CN" altLang="en-US" sz="2000" dirty="0">
                    <a:effectLst/>
                    <a:latin typeface="Georgia" panose="02040502050405020303" pitchFamily="18" charset="0"/>
                    <a:ea typeface="黑体" panose="02010609060101010101" pitchFamily="2" charset="-122"/>
                    <a:cs typeface="Times New Roman" panose="02020603050405020304" pitchFamily="18" charset="0"/>
                  </a:rPr>
                  <a:t>此外，我们得到</a:t>
                </a:r>
                <a14:m>
                  <m:oMath xmlns:m="http://schemas.openxmlformats.org/officeDocument/2006/math">
                    <m:f>
                      <m:fPr>
                        <m:ctrlPr>
                          <a:rPr lang="zh-CN" altLang="zh-CN" sz="2000" i="1" smtClean="0">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𝒆</m:t>
                        </m:r>
                      </m:num>
                      <m:den>
                        <m:r>
                          <a:rPr lang="en-US" altLang="zh-CN" sz="2000" b="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𝚽</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sup>
                    </m:sSup>
                  </m:oMath>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lvl="1"/>
                <a:r>
                  <a:rPr lang="en-US" altLang="zh-CN" sz="2000" dirty="0">
                    <a:latin typeface="Georgia" panose="02040502050405020303" pitchFamily="18" charset="0"/>
                    <a:ea typeface="黑体" panose="02010609060101010101" pitchFamily="2" charset="-122"/>
                    <a:cs typeface="Times New Roman" panose="02020603050405020304" pitchFamily="18" charset="0"/>
                  </a:rPr>
                  <a:t>……</a:t>
                </a:r>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向量值函数的梯度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（续）</a:t>
                </a:r>
                <a:endParaRPr kumimoji="1" lang="en-US" altLang="zh-CN" sz="2400" dirty="0"/>
              </a:p>
              <a:p>
                <a:r>
                  <a:rPr lang="zh-CN" altLang="en-US" sz="2400" b="0" i="0" dirty="0">
                    <a:effectLst/>
                    <a:latin typeface="-apple-system"/>
                  </a:rPr>
                  <a:t>最后得到我们的期望导数为：</a:t>
                </a:r>
                <a:endParaRPr lang="en-US" altLang="zh-CN" sz="2400" b="0" i="0" dirty="0">
                  <a:effectLst/>
                  <a:latin typeface="-apple-system"/>
                </a:endParaRPr>
              </a:p>
              <a:p>
                <a:pPr marL="0" indent="0">
                  <a:buNone/>
                </a:pPr>
                <a14:m>
                  <m:oMathPara xmlns:m="http://schemas.openxmlformats.org/officeDocument/2006/math">
                    <m:oMathParaPr>
                      <m:jc m:val="centerGroup"/>
                    </m:oMathParaPr>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smtClean="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smtClean="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𝒆</m:t>
                          </m:r>
                        </m:e>
                        <m:sup>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b="1" i="0" smtClean="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𝚽</m:t>
                      </m:r>
                      <m:r>
                        <a:rPr lang="en-US" altLang="zh-CN" sz="24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smtClean="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sz="2400" i="1" smtClean="0">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d>
                                <m:d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𝒚</m:t>
                                      </m:r>
                                    </m:e>
                                    <m:sup>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𝜽</m:t>
                                      </m:r>
                                    </m:e>
                                    <m:sup>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up>
                                  </m:sSup>
                                  <m:sSup>
                                    <m:sSupPr>
                                      <m:ctrlPr>
                                        <a:rPr lang="zh-CN" altLang="zh-CN" sz="24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𝚽</m:t>
                                      </m:r>
                                    </m:e>
                                    <m:sup>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up>
                                  </m:sSup>
                                </m:e>
                              </m:d>
                            </m:e>
                          </m:groupChr>
                        </m:e>
                        <m:lim>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𝑁</m:t>
                          </m:r>
                        </m:lim>
                      </m:limLow>
                      <m:limLow>
                        <m:limLowPr>
                          <m:ctrlPr>
                            <a:rPr lang="zh-CN" altLang="zh-CN" sz="2400" i="1" smtClean="0">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trlPr>
                                <a:rPr lang="zh-CN" altLang="zh-CN" sz="2400" i="1">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b="1"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𝚽</m:t>
                              </m:r>
                            </m:e>
                          </m:groupChr>
                        </m:e>
                        <m:lim>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𝐷</m:t>
                          </m:r>
                        </m:lim>
                      </m:limLow>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sup>
                      </m:sSup>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endParaRPr kumimoji="1" lang="en-US" altLang="zh-CN" sz="2400" dirty="0"/>
              </a:p>
              <a:p>
                <a:pPr lvl="1"/>
                <a:r>
                  <a:rPr lang="zh-CN" altLang="en-US" sz="2400" b="1" dirty="0"/>
                  <a:t>备注</a:t>
                </a:r>
                <a:r>
                  <a:rPr lang="zh-CN" altLang="en-US" sz="2400" dirty="0"/>
                  <a:t>：如果不使用链式法则，直接对以下函数求导：</a:t>
                </a:r>
                <a:endParaRPr lang="en-US" altLang="zh-CN" sz="2400" dirty="0"/>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𝒚</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𝚽</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𝒚</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𝚽</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𝒚</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𝚽</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𝜽</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lvl="1"/>
                <a:r>
                  <a:rPr kumimoji="1" lang="zh-CN" altLang="en-US" sz="2400" dirty="0"/>
                  <a:t>我们也可以得到相同的结果。这种方法对于像</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kumimoji="1" lang="zh-CN" altLang="en-US" sz="2400" dirty="0"/>
                  <a:t>这样的简单函数是可行的，但是对于复杂的函数组合却变得不切实际。</a:t>
                </a:r>
                <a:endParaRPr kumimoji="1" lang="zh-CN" altLang="en-US"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矩阵的</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梯度</a:t>
            </a:r>
            <a:endPar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 </a:t>
            </a:r>
            <a:r>
              <a:rPr lang="zh-CN" altLang="en-US" sz="3200" dirty="0"/>
              <a:t>矩阵的梯度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lang="zh-CN" altLang="en-US" sz="2400" b="0" i="0" dirty="0">
                    <a:effectLst/>
                    <a:latin typeface="-apple-system"/>
                  </a:rPr>
                  <a:t>我们常需要求矩阵关于向量（或其他矩阵）的梯度，最后得到多维的</a:t>
                </a:r>
                <a:r>
                  <a:rPr lang="zh-CN" altLang="en-US" sz="2400" b="0" i="0" dirty="0">
                    <a:effectLst/>
                    <a:latin typeface="Georgia" panose="02040502050405020303" pitchFamily="18" charset="0"/>
                  </a:rPr>
                  <a:t>张量</a:t>
                </a:r>
                <a:r>
                  <a:rPr lang="en-US" altLang="zh-CN" sz="2400" b="0" i="0" dirty="0">
                    <a:effectLst/>
                    <a:latin typeface="Georgia" panose="02040502050405020303" pitchFamily="18" charset="0"/>
                  </a:rPr>
                  <a:t>( </a:t>
                </a:r>
                <a:r>
                  <a:rPr lang="en-US" altLang="zh-CN" sz="2400" b="0" i="1" dirty="0">
                    <a:effectLst/>
                    <a:latin typeface="Georgia" panose="02040502050405020303" pitchFamily="18" charset="0"/>
                  </a:rPr>
                  <a:t>tensor</a:t>
                </a:r>
                <a:r>
                  <a:rPr lang="zh-CN" altLang="en-US" sz="2400" b="0" i="0" dirty="0">
                    <a:effectLst/>
                    <a:latin typeface="Georgia" panose="02040502050405020303" pitchFamily="18" charset="0"/>
                  </a:rPr>
                  <a:t>，可以把张量看作多维数组 </a:t>
                </a:r>
                <a:r>
                  <a:rPr lang="en-US" altLang="zh-CN" sz="2400" b="0" i="0" dirty="0">
                    <a:effectLst/>
                    <a:latin typeface="Georgia" panose="02040502050405020303" pitchFamily="18" charset="0"/>
                  </a:rPr>
                  <a:t>)</a:t>
                </a:r>
                <a:r>
                  <a:rPr lang="zh-CN" altLang="en-US" sz="2400" b="0" i="0" dirty="0">
                    <a:effectLst/>
                    <a:latin typeface="Georgia" panose="02040502050405020303" pitchFamily="18" charset="0"/>
                  </a:rPr>
                  <a:t>。</a:t>
                </a:r>
                <a:endParaRPr lang="en-US" altLang="zh-CN" sz="2400" b="0" i="0" dirty="0">
                  <a:effectLst/>
                  <a:latin typeface="-apple-system"/>
                </a:endParaRPr>
              </a:p>
              <a:p>
                <a:r>
                  <a:rPr kumimoji="1" lang="zh-CN" altLang="en-US" sz="2400" dirty="0"/>
                  <a:t>例如，计算</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𝑚</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400" dirty="0"/>
                  <a:t>矩阵</a:t>
                </a:r>
                <a14:m>
                  <m:oMath xmlns:m="http://schemas.openxmlformats.org/officeDocument/2006/math">
                    <m:r>
                      <a:rPr lang="en-US" altLang="zh-CN" sz="2400" b="1" i="1" smtClean="0">
                        <a:latin typeface="Cambria Math" panose="02040503050406030204" pitchFamily="18" charset="0"/>
                      </a:rPr>
                      <m:t>𝑨</m:t>
                    </m:r>
                  </m:oMath>
                </a14:m>
                <a:r>
                  <a:rPr kumimoji="1" lang="zh-CN" altLang="en-US" sz="2400" dirty="0"/>
                  <a:t>相对于</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𝑞</m:t>
                    </m:r>
                  </m:oMath>
                </a14:m>
                <a:r>
                  <a:rPr kumimoji="1" lang="zh-CN" altLang="en-US" sz="2400" dirty="0"/>
                  <a:t>矩阵</a:t>
                </a:r>
                <a14:m>
                  <m:oMath xmlns:m="http://schemas.openxmlformats.org/officeDocument/2006/math">
                    <m:r>
                      <a:rPr lang="en-US" altLang="zh-CN" sz="2400" b="1" i="1" smtClean="0">
                        <a:latin typeface="Cambria Math" panose="02040503050406030204" pitchFamily="18" charset="0"/>
                      </a:rPr>
                      <m:t>𝑩</m:t>
                    </m:r>
                  </m:oMath>
                </a14:m>
                <a:r>
                  <a:rPr kumimoji="1" lang="zh-CN" altLang="en-US" sz="2400" dirty="0"/>
                  <a:t>的梯度，得到的雅可比矩阵的形状将是</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，即一个四维张量</a:t>
                </a:r>
                <a14:m>
                  <m:oMath xmlns:m="http://schemas.openxmlformats.org/officeDocument/2006/math">
                    <m:r>
                      <a:rPr lang="en-US" altLang="zh-CN" sz="2400" b="1" i="1">
                        <a:latin typeface="Cambria Math" panose="02040503050406030204" pitchFamily="18" charset="0"/>
                      </a:rPr>
                      <m:t>𝑱</m:t>
                    </m:r>
                    <m:r>
                      <a:rPr lang="en-US" altLang="zh-CN" sz="2400" i="1">
                        <a:latin typeface="Cambria Math" panose="02040503050406030204" pitchFamily="18" charset="0"/>
                      </a:rPr>
                      <m:t> </m:t>
                    </m:r>
                  </m:oMath>
                </a14:m>
                <a:r>
                  <a:rPr kumimoji="1" lang="zh-CN" altLang="en-US" sz="2400" dirty="0"/>
                  <a:t>，其各个元素表示为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𝑖𝑗𝑘𝑙</m:t>
                        </m:r>
                      </m:sub>
                    </m:sSub>
                    <m:r>
                      <a:rPr lang="en-US" altLang="zh-CN" sz="2400">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𝑖𝑗</m:t>
                        </m:r>
                      </m:sub>
                    </m:sSub>
                    <m:r>
                      <a:rPr lang="en-US" altLang="zh-CN" sz="2400">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𝑘𝑙</m:t>
                        </m:r>
                      </m:sub>
                    </m:sSub>
                  </m:oMath>
                </a14:m>
                <a:r>
                  <a:rPr lang="zh-CN" altLang="en-US" sz="2400" dirty="0"/>
                  <a:t>。</a:t>
                </a:r>
                <a:endParaRPr lang="zh-CN" altLang="zh-CN" sz="2400" dirty="0"/>
              </a:p>
              <a:p>
                <a:r>
                  <a:rPr kumimoji="1" lang="zh-CN" altLang="en-US" sz="2400" b="0" dirty="0">
                    <a:latin typeface="Georgia" panose="02040502050405020303" pitchFamily="18" charset="0"/>
                    <a:ea typeface="黑体" panose="02010609060101010101" pitchFamily="2" charset="-122"/>
                  </a:rPr>
                  <a:t>由于矩阵表示线性映射，利用</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400" b="0" dirty="0">
                    <a:latin typeface="Georgia" panose="02040502050405020303" pitchFamily="18" charset="0"/>
                    <a:ea typeface="黑体" panose="02010609060101010101" pitchFamily="2" charset="-122"/>
                  </a:rPr>
                  <a:t>矩阵的空间</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𝑚</m:t>
                        </m:r>
                        <m:r>
                          <a:rPr lang="en-US" altLang="zh-CN" sz="2400">
                            <a:latin typeface="Cambria Math" panose="02040503050406030204" pitchFamily="18" charset="0"/>
                          </a:rPr>
                          <m:t>×</m:t>
                        </m:r>
                        <m:r>
                          <a:rPr lang="en-US" altLang="zh-CN" sz="2400" i="1">
                            <a:latin typeface="Cambria Math" panose="02040503050406030204" pitchFamily="18" charset="0"/>
                          </a:rPr>
                          <m:t>𝑛</m:t>
                        </m:r>
                      </m:sup>
                    </m:sSup>
                  </m:oMath>
                </a14:m>
                <a:r>
                  <a:rPr kumimoji="1" lang="zh-CN" altLang="en-US" sz="2400" b="0" dirty="0">
                    <a:latin typeface="Georgia" panose="02040502050405020303" pitchFamily="18" charset="0"/>
                    <a:ea typeface="黑体" panose="02010609060101010101" pitchFamily="2" charset="-122"/>
                  </a:rPr>
                  <a:t>和</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𝑚𝑛</m:t>
                    </m:r>
                  </m:oMath>
                </a14:m>
                <a:r>
                  <a:rPr kumimoji="1" lang="zh-CN" altLang="en-US" sz="2400" b="0" dirty="0">
                    <a:latin typeface="Georgia" panose="02040502050405020303" pitchFamily="18" charset="0"/>
                    <a:ea typeface="黑体" panose="02010609060101010101" pitchFamily="2" charset="-122"/>
                  </a:rPr>
                  <a:t>向量的空间</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𝑚𝑛</m:t>
                        </m:r>
                      </m:sup>
                    </m:sSup>
                  </m:oMath>
                </a14:m>
                <a:r>
                  <a:rPr kumimoji="1" lang="zh-CN" altLang="en-US" sz="2400" b="0" dirty="0">
                    <a:latin typeface="Georgia" panose="02040502050405020303" pitchFamily="18" charset="0"/>
                    <a:ea typeface="黑体" panose="02010609060101010101" pitchFamily="2" charset="-122"/>
                  </a:rPr>
                  <a:t>之间存在向量空间同构的事实，将两个矩阵重塑</a:t>
                </a:r>
                <a:r>
                  <a:rPr kumimoji="1" lang="en-US" altLang="zh-CN" sz="2400" b="0" dirty="0">
                    <a:latin typeface="Georgia" panose="02040502050405020303" pitchFamily="18" charset="0"/>
                    <a:ea typeface="黑体" panose="02010609060101010101" pitchFamily="2" charset="-122"/>
                  </a:rPr>
                  <a:t>(re-shape)</a:t>
                </a:r>
                <a:r>
                  <a:rPr kumimoji="1" lang="zh-CN" altLang="en-US" sz="2400" b="0" dirty="0">
                    <a:latin typeface="Georgia" panose="02040502050405020303" pitchFamily="18" charset="0"/>
                    <a:ea typeface="黑体" panose="02010609060101010101" pitchFamily="2" charset="-122"/>
                  </a:rPr>
                  <a:t>为长度分别是</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𝑚𝑛</m:t>
                    </m:r>
                  </m:oMath>
                </a14:m>
                <a:r>
                  <a:rPr kumimoji="1" lang="zh-CN" altLang="en-US" sz="2400" b="0" dirty="0">
                    <a:latin typeface="Georgia" panose="02040502050405020303" pitchFamily="18" charset="0"/>
                    <a:ea typeface="黑体" panose="02010609060101010101" pitchFamily="2" charset="-122"/>
                  </a:rPr>
                  <a:t>和</a:t>
                </a:r>
                <a14:m>
                  <m:oMath xmlns:m="http://schemas.openxmlformats.org/officeDocument/2006/math">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𝑝𝑞</m:t>
                    </m:r>
                  </m:oMath>
                </a14:m>
                <a:r>
                  <a:rPr kumimoji="1" lang="zh-CN" altLang="en-US" sz="2400" b="0" dirty="0">
                    <a:latin typeface="Georgia" panose="02040502050405020303" pitchFamily="18" charset="0"/>
                    <a:ea typeface="黑体" panose="02010609060101010101" pitchFamily="2" charset="-122"/>
                  </a:rPr>
                  <a:t>的向量。</a:t>
                </a:r>
                <a:endParaRPr kumimoji="1" lang="en-US" altLang="zh-CN" sz="2400" dirty="0">
                  <a:latin typeface="Georgia" panose="02040502050405020303" pitchFamily="18" charset="0"/>
                  <a:ea typeface="黑体" panose="02010609060101010101" pitchFamily="2" charset="-122"/>
                </a:endParaRPr>
              </a:p>
              <a:p>
                <a:r>
                  <a:rPr kumimoji="1" lang="zh-CN" altLang="en-US" sz="2400" b="0" dirty="0">
                    <a:latin typeface="Georgia" panose="02040502050405020303" pitchFamily="18" charset="0"/>
                    <a:ea typeface="黑体" panose="02010609060101010101" pitchFamily="2" charset="-122"/>
                  </a:rPr>
                  <a:t>使用向量计算梯度</a:t>
                </a:r>
                <a:r>
                  <a:rPr kumimoji="1" lang="zh-CN" altLang="en-US" sz="2400" dirty="0">
                    <a:latin typeface="Georgia" panose="02040502050405020303" pitchFamily="18" charset="0"/>
                    <a:ea typeface="黑体" panose="02010609060101010101" pitchFamily="2" charset="-122"/>
                  </a:rPr>
                  <a:t>可</a:t>
                </a:r>
                <a:r>
                  <a:rPr kumimoji="1" lang="zh-CN" altLang="en-US" sz="2400" b="0" dirty="0">
                    <a:latin typeface="Georgia" panose="02040502050405020303" pitchFamily="18" charset="0"/>
                    <a:ea typeface="黑体" panose="02010609060101010101" pitchFamily="2" charset="-122"/>
                  </a:rPr>
                  <a:t>得大小为</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𝑚𝑛</m:t>
                    </m:r>
                  </m:oMath>
                </a14:m>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𝑝𝑞</m:t>
                    </m:r>
                  </m:oMath>
                </a14:m>
                <a:r>
                  <a:rPr kumimoji="1" lang="zh-CN" altLang="en-US" sz="2400" b="0" dirty="0">
                    <a:latin typeface="Georgia" panose="02040502050405020303" pitchFamily="18" charset="0"/>
                    <a:ea typeface="黑体" panose="02010609060101010101" pitchFamily="2" charset="-122"/>
                  </a:rPr>
                  <a:t>的雅可比矩阵。</a:t>
                </a:r>
                <a:endParaRPr kumimoji="1" lang="zh-CN" altLang="en-US" sz="2400" b="0" dirty="0">
                  <a:latin typeface="Georgia" panose="02040502050405020303" pitchFamily="18" charset="0"/>
                  <a:ea typeface="黑体" panose="02010609060101010101" pitchFamily="2" charset="-122"/>
                </a:endParaRPr>
              </a:p>
              <a:p>
                <a:pPr marL="0" indent="0">
                  <a:buNone/>
                </a:pPr>
                <a:endParaRPr kumimoji="1" lang="en-US" altLang="zh-CN" sz="2800" b="0" dirty="0">
                  <a:ea typeface="Cambria Math" panose="02040503050406030204"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矩阵的梯度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考虑计算矩阵</a:t>
                </a:r>
                <a14:m>
                  <m:oMath xmlns:m="http://schemas.openxmlformats.org/officeDocument/2006/math">
                    <m:r>
                      <a:rPr lang="en-US" altLang="zh-CN" sz="2400" b="1" i="1" smtClean="0">
                        <a:latin typeface="Cambria Math" panose="02040503050406030204" pitchFamily="18" charset="0"/>
                      </a:rPr>
                      <m:t>𝑨</m:t>
                    </m:r>
                  </m:oMath>
                </a14:m>
                <a:r>
                  <a:rPr lang="en-US" altLang="zh-CN" sz="2400" dirty="0"/>
                  <a:t> </a:t>
                </a:r>
                <a14:m>
                  <m:oMath xmlns:m="http://schemas.openxmlformats.org/officeDocument/2006/math">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b="0" i="0" smtClean="0">
                            <a:latin typeface="Cambria Math" panose="02040503050406030204" pitchFamily="18" charset="0"/>
                          </a:rPr>
                          <m:t>4</m:t>
                        </m:r>
                        <m:r>
                          <a:rPr lang="en-US" altLang="zh-CN" sz="2400">
                            <a:latin typeface="Cambria Math" panose="02040503050406030204" pitchFamily="18" charset="0"/>
                          </a:rPr>
                          <m:t>×</m:t>
                        </m:r>
                        <m:r>
                          <a:rPr lang="en-US" altLang="zh-CN" sz="2400" b="0" i="0" smtClean="0">
                            <a:latin typeface="Cambria Math" panose="02040503050406030204" pitchFamily="18" charset="0"/>
                          </a:rPr>
                          <m:t>2</m:t>
                        </m:r>
                      </m:sup>
                    </m:sSup>
                  </m:oMath>
                </a14:m>
                <a:r>
                  <a:rPr kumimoji="1" lang="zh-CN" altLang="en-US" sz="2400" dirty="0"/>
                  <a:t>相对于向量</a:t>
                </a:r>
                <a14:m>
                  <m:oMath xmlns:m="http://schemas.openxmlformats.org/officeDocument/2006/math">
                    <m:r>
                      <a:rPr lang="en-US" altLang="zh-CN" sz="2400" b="1" i="1" smtClean="0">
                        <a:latin typeface="Cambria Math" panose="02040503050406030204" pitchFamily="18" charset="0"/>
                      </a:rPr>
                      <m:t>𝒙</m:t>
                    </m:r>
                  </m:oMath>
                </a14:m>
                <a:r>
                  <a:rPr lang="en-US" altLang="zh-CN" sz="2400" dirty="0"/>
                  <a:t> </a:t>
                </a:r>
                <a14:m>
                  <m:oMath xmlns:m="http://schemas.openxmlformats.org/officeDocument/2006/math">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b="0" i="0" smtClean="0">
                            <a:latin typeface="Cambria Math" panose="02040503050406030204" pitchFamily="18" charset="0"/>
                          </a:rPr>
                          <m:t>3</m:t>
                        </m:r>
                      </m:sup>
                    </m:sSup>
                  </m:oMath>
                </a14:m>
                <a:r>
                  <a:rPr kumimoji="1" lang="zh-CN" altLang="en-US" sz="2400" dirty="0"/>
                  <a:t>的梯度计算。</a:t>
                </a:r>
                <a:endParaRPr kumimoji="1" lang="en-US" altLang="zh-CN" sz="2400" dirty="0"/>
              </a:p>
              <a:p>
                <a:pPr lvl="1"/>
                <a:r>
                  <a:rPr kumimoji="1" lang="zh-CN" altLang="en-US" sz="2000" dirty="0"/>
                  <a:t>我们知道梯度的维度为</a:t>
                </a:r>
                <a14:m>
                  <m:oMath xmlns:m="http://schemas.openxmlformats.org/officeDocument/2006/math">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d</m:t>
                        </m:r>
                        <m:r>
                          <a:rPr lang="en-US" altLang="zh-CN" sz="2000" b="1" i="1">
                            <a:latin typeface="Cambria Math" panose="02040503050406030204" pitchFamily="18" charset="0"/>
                          </a:rPr>
                          <m:t>𝑨</m:t>
                        </m:r>
                      </m:num>
                      <m:den>
                        <m:r>
                          <m:rPr>
                            <m:sty m:val="p"/>
                          </m:rPr>
                          <a:rPr lang="en-US" altLang="zh-CN" sz="2000">
                            <a:latin typeface="Cambria Math" panose="02040503050406030204" pitchFamily="18" charset="0"/>
                          </a:rPr>
                          <m:t>d</m:t>
                        </m:r>
                        <m:r>
                          <a:rPr lang="en-US" altLang="zh-CN" sz="2000" b="1" i="1">
                            <a:latin typeface="Cambria Math" panose="02040503050406030204" pitchFamily="18" charset="0"/>
                          </a:rPr>
                          <m:t>𝒙</m:t>
                        </m:r>
                      </m:den>
                    </m:f>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a:latin typeface="Cambria Math" panose="02040503050406030204" pitchFamily="18" charset="0"/>
                          </a:rPr>
                          <m:t>×</m:t>
                        </m:r>
                        <m:r>
                          <a:rPr lang="en-US" altLang="zh-CN" sz="2000">
                            <a:latin typeface="Cambria Math" panose="02040503050406030204" pitchFamily="18" charset="0"/>
                          </a:rPr>
                          <m:t>3</m:t>
                        </m:r>
                      </m:sup>
                    </m:sSup>
                  </m:oMath>
                </a14:m>
                <a:r>
                  <a:rPr kumimoji="1" lang="zh-CN" altLang="en-US" sz="2000" dirty="0"/>
                  <a:t>。给出两种求梯度的方法。</a:t>
                </a:r>
                <a:endParaRPr kumimoji="1" lang="zh-CN" altLang="en-US" sz="2000" dirty="0"/>
              </a:p>
              <a:p>
                <a:r>
                  <a:rPr lang="zh-CN" altLang="en-US" sz="2400" b="1" dirty="0"/>
                  <a:t>方法</a:t>
                </a:r>
                <a:r>
                  <a:rPr lang="en-US" altLang="zh-CN" sz="2400" b="1" dirty="0">
                    <a:latin typeface="Georgia" panose="02040502050405020303" pitchFamily="18" charset="0"/>
                  </a:rPr>
                  <a:t>1</a:t>
                </a:r>
                <a:endParaRPr lang="en-US" altLang="zh-CN" sz="2400" b="1" dirty="0">
                  <a:latin typeface="Georgia" panose="02040502050405020303" pitchFamily="18" charset="0"/>
                </a:endParaRPr>
              </a:p>
              <a:p>
                <a:pPr lvl="1"/>
                <a:r>
                  <a:rPr kumimoji="1" lang="zh-CN" altLang="en-US" sz="2000" dirty="0"/>
                  <a:t>我们计算偏导数</a:t>
                </a:r>
                <a14:m>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𝑨</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Sub>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𝑨</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b>
                        </m:sSub>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𝑨</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b>
                        </m:sSub>
                      </m:den>
                    </m:f>
                  </m:oMath>
                </a14:m>
                <a:r>
                  <a:rPr kumimoji="1" lang="zh-CN" altLang="en-US" sz="2000" dirty="0"/>
                  <a:t>，得到每个偏导数都是</a:t>
                </a:r>
                <a14:m>
                  <m:oMath xmlns:m="http://schemas.openxmlformats.org/officeDocument/2006/math">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2</m:t>
                    </m:r>
                  </m:oMath>
                </a14:m>
                <a:r>
                  <a:rPr kumimoji="1" lang="zh-CN" altLang="en-US" sz="2000" dirty="0"/>
                  <a:t>的矩阵，把它们集合成</a:t>
                </a:r>
                <a14:m>
                  <m:oMath xmlns:m="http://schemas.openxmlformats.org/officeDocument/2006/math">
                    <m:r>
                      <a:rPr lang="en-US" altLang="zh-CN" sz="2000">
                        <a:latin typeface="Cambria Math" panose="02040503050406030204" pitchFamily="18" charset="0"/>
                      </a:rPr>
                      <m:t>4</m:t>
                    </m:r>
                    <m:r>
                      <a:rPr lang="en-US" altLang="zh-CN" sz="2000">
                        <a:latin typeface="Cambria Math" panose="02040503050406030204" pitchFamily="18" charset="0"/>
                      </a:rPr>
                      <m:t>×</m:t>
                    </m:r>
                    <m:r>
                      <a:rPr lang="en-US" altLang="zh-CN" sz="2000">
                        <a:latin typeface="Cambria Math" panose="02040503050406030204" pitchFamily="18" charset="0"/>
                      </a:rPr>
                      <m:t>2</m:t>
                    </m:r>
                    <m:r>
                      <a:rPr lang="en-US" altLang="zh-CN" sz="2000">
                        <a:latin typeface="Cambria Math" panose="02040503050406030204" pitchFamily="18" charset="0"/>
                      </a:rPr>
                      <m:t>×</m:t>
                    </m:r>
                    <m:r>
                      <a:rPr lang="en-US" altLang="zh-CN" sz="2000" b="0" i="0" smtClean="0">
                        <a:latin typeface="Cambria Math" panose="02040503050406030204" pitchFamily="18" charset="0"/>
                      </a:rPr>
                      <m:t>3</m:t>
                    </m:r>
                  </m:oMath>
                </a14:m>
                <a:r>
                  <a:rPr kumimoji="1" lang="zh-CN" altLang="en-US" sz="2000" dirty="0"/>
                  <a:t>的矩阵。</a:t>
                </a:r>
                <a:endParaRPr kumimoji="1" lang="en-US" altLang="zh-CN" sz="2000" dirty="0"/>
              </a:p>
              <a:p>
                <a:pPr lvl="1"/>
                <a:endParaRPr kumimoji="1" lang="zh-CN" altLang="en-US" sz="20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160133" y="4137892"/>
            <a:ext cx="1691787" cy="1379340"/>
          </a:xfrm>
          <a:prstGeom prst="rect">
            <a:avLst/>
          </a:prstGeom>
        </p:spPr>
      </p:pic>
      <p:pic>
        <p:nvPicPr>
          <p:cNvPr id="6" name="图片 5"/>
          <p:cNvPicPr>
            <a:picLocks noChangeAspect="1"/>
          </p:cNvPicPr>
          <p:nvPr/>
        </p:nvPicPr>
        <p:blipFill>
          <a:blip r:embed="rId3"/>
          <a:stretch>
            <a:fillRect/>
          </a:stretch>
        </p:blipFill>
        <p:spPr>
          <a:xfrm>
            <a:off x="4355976" y="3629209"/>
            <a:ext cx="4053996" cy="3112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矩阵的梯度</a:t>
            </a:r>
            <a:endParaRPr lang="zh-CN" altLang="en-US" sz="44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lang="zh-CN" altLang="en-US" sz="2400" b="1" dirty="0"/>
                  <a:t>方法</a:t>
                </a:r>
                <a:r>
                  <a:rPr lang="en-US" altLang="zh-CN" sz="2400" b="1" dirty="0">
                    <a:latin typeface="Georgia" panose="02040502050405020303" pitchFamily="18" charset="0"/>
                  </a:rPr>
                  <a:t>2</a:t>
                </a:r>
                <a:endParaRPr lang="en-US" altLang="zh-CN" sz="2400" b="1" dirty="0">
                  <a:latin typeface="Georgia" panose="02040502050405020303" pitchFamily="18" charset="0"/>
                </a:endParaRPr>
              </a:p>
              <a:p>
                <a:pPr lvl="1"/>
                <a:r>
                  <a:rPr lang="zh-CN" altLang="en-US" sz="2000" dirty="0"/>
                  <a:t>我们把</a:t>
                </a:r>
                <a14:m>
                  <m:oMath xmlns:m="http://schemas.openxmlformats.org/officeDocument/2006/math">
                    <m:r>
                      <a:rPr lang="en-US" altLang="zh-CN" sz="2000" b="1" i="1" smtClean="0">
                        <a:latin typeface="Cambria Math" panose="02040503050406030204" pitchFamily="18" charset="0"/>
                      </a:rPr>
                      <m:t>𝑨</m:t>
                    </m:r>
                  </m:oMath>
                </a14:m>
                <a:r>
                  <a:rPr lang="en-US" altLang="zh-CN" sz="2000" dirty="0"/>
                  <a:t> </a:t>
                </a:r>
                <a14:m>
                  <m:oMath xmlns:m="http://schemas.openxmlformats.org/officeDocument/2006/math">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b="0" i="0" smtClean="0">
                            <a:latin typeface="Cambria Math" panose="02040503050406030204" pitchFamily="18" charset="0"/>
                          </a:rPr>
                          <m:t>4</m:t>
                        </m:r>
                        <m:r>
                          <a:rPr lang="en-US" altLang="zh-CN" sz="2000">
                            <a:latin typeface="Cambria Math" panose="02040503050406030204" pitchFamily="18" charset="0"/>
                          </a:rPr>
                          <m:t>×</m:t>
                        </m:r>
                        <m:r>
                          <a:rPr lang="en-US" altLang="zh-CN" sz="2000" b="0" i="0" smtClean="0">
                            <a:latin typeface="Cambria Math" panose="02040503050406030204" pitchFamily="18" charset="0"/>
                          </a:rPr>
                          <m:t>2</m:t>
                        </m:r>
                      </m:sup>
                    </m:sSup>
                  </m:oMath>
                </a14:m>
                <a:r>
                  <a:rPr lang="zh-CN" altLang="en-US" sz="2000" dirty="0"/>
                  <a:t>重塑</a:t>
                </a:r>
                <a:r>
                  <a:rPr lang="zh-CN" altLang="en-US" sz="2000" dirty="0">
                    <a:latin typeface="Georgia" panose="02040502050405020303" pitchFamily="18" charset="0"/>
                  </a:rPr>
                  <a:t>（</a:t>
                </a:r>
                <a:r>
                  <a:rPr lang="en-US" altLang="zh-CN" sz="2000" dirty="0">
                    <a:latin typeface="Georgia" panose="02040502050405020303" pitchFamily="18" charset="0"/>
                  </a:rPr>
                  <a:t>re-shape (flatten)</a:t>
                </a:r>
                <a:r>
                  <a:rPr lang="zh-CN" altLang="en-US" sz="2000" dirty="0">
                    <a:latin typeface="Georgia" panose="02040502050405020303" pitchFamily="18" charset="0"/>
                  </a:rPr>
                  <a:t>） </a:t>
                </a:r>
                <a:r>
                  <a:rPr lang="zh-CN" altLang="en-US" sz="2000" dirty="0"/>
                  <a:t>成一个向量</a:t>
                </a:r>
                <a14:m>
                  <m:oMath xmlns:m="http://schemas.openxmlformats.org/officeDocument/2006/math">
                    <m:acc>
                      <m:accPr>
                        <m:chr m:val="˜"/>
                        <m:ctrlPr>
                          <a:rPr lang="zh-CN" altLang="zh-CN" sz="2000" i="1">
                            <a:latin typeface="Cambria Math" panose="02040503050406030204" pitchFamily="18" charset="0"/>
                          </a:rPr>
                        </m:ctrlPr>
                      </m:accPr>
                      <m:e>
                        <m:r>
                          <a:rPr lang="en-US" altLang="zh-CN" sz="2000" b="1" i="1">
                            <a:latin typeface="Cambria Math" panose="02040503050406030204" pitchFamily="18" charset="0"/>
                          </a:rPr>
                          <m:t>𝑨</m:t>
                        </m:r>
                      </m:e>
                    </m:acc>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a:latin typeface="Cambria Math" panose="02040503050406030204" pitchFamily="18" charset="0"/>
                          </a:rPr>
                          <m:t>8</m:t>
                        </m:r>
                      </m:sup>
                    </m:sSup>
                  </m:oMath>
                </a14:m>
                <a:r>
                  <a:rPr lang="zh-CN" altLang="en-US" sz="2000" dirty="0"/>
                  <a:t>。然后我们计算</a:t>
                </a:r>
                <a14:m>
                  <m:oMath xmlns:m="http://schemas.openxmlformats.org/officeDocument/2006/math">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d</m:t>
                        </m:r>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𝑨</m:t>
                            </m:r>
                          </m:e>
                        </m:acc>
                      </m:num>
                      <m:den>
                        <m:r>
                          <m:rPr>
                            <m:nor/>
                          </m:rPr>
                          <a:rPr lang="en-US" altLang="zh-CN" sz="2000">
                            <a:latin typeface="Cambria Math" panose="02040503050406030204" pitchFamily="18" charset="0"/>
                          </a:rPr>
                          <m:t> </m:t>
                        </m:r>
                        <m:r>
                          <m:rPr>
                            <m:sty m:val="p"/>
                          </m:rPr>
                          <a:rPr lang="en-US" altLang="zh-CN" sz="2000">
                            <a:latin typeface="Cambria Math" panose="02040503050406030204" pitchFamily="18" charset="0"/>
                          </a:rPr>
                          <m:t>d</m:t>
                        </m:r>
                        <m:r>
                          <a:rPr lang="en-US" altLang="zh-CN" sz="2000" b="1" i="1">
                            <a:latin typeface="Cambria Math" panose="02040503050406030204" pitchFamily="18" charset="0"/>
                          </a:rPr>
                          <m:t>𝒙</m:t>
                        </m:r>
                      </m:den>
                    </m:f>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a:latin typeface="Cambria Math" panose="02040503050406030204" pitchFamily="18" charset="0"/>
                          </a:rPr>
                          <m:t>8</m:t>
                        </m:r>
                        <m:r>
                          <a:rPr lang="en-US" altLang="zh-CN" sz="2000">
                            <a:latin typeface="Cambria Math" panose="02040503050406030204" pitchFamily="18" charset="0"/>
                          </a:rPr>
                          <m:t>×</m:t>
                        </m:r>
                        <m:r>
                          <a:rPr lang="en-US" altLang="zh-CN" sz="2000">
                            <a:latin typeface="Cambria Math" panose="02040503050406030204" pitchFamily="18" charset="0"/>
                          </a:rPr>
                          <m:t>3</m:t>
                        </m:r>
                      </m:sup>
                    </m:sSup>
                  </m:oMath>
                </a14:m>
                <a:r>
                  <a:rPr lang="en-US" altLang="zh-CN" sz="2000" dirty="0"/>
                  <a:t> </a:t>
                </a:r>
                <a:r>
                  <a:rPr lang="zh-CN" altLang="en-US" sz="2000" dirty="0"/>
                  <a:t>。最后再通过重塑这个梯度得到梯度张量，如图所示。</a:t>
                </a:r>
                <a:endParaRPr lang="zh-CN" altLang="en-US" sz="2000"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pPr marL="0" indent="0">
                  <a:buNone/>
                </a:pPr>
                <a:endParaRPr kumimoji="1" lang="en-US" altLang="zh-CN" sz="28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1763688" y="3645024"/>
            <a:ext cx="1676545" cy="1371719"/>
          </a:xfrm>
          <a:prstGeom prst="rect">
            <a:avLst/>
          </a:prstGeom>
        </p:spPr>
      </p:pic>
      <p:pic>
        <p:nvPicPr>
          <p:cNvPr id="6" name="图片 5"/>
          <p:cNvPicPr>
            <a:picLocks noChangeAspect="1"/>
          </p:cNvPicPr>
          <p:nvPr/>
        </p:nvPicPr>
        <p:blipFill>
          <a:blip r:embed="rId3"/>
          <a:stretch>
            <a:fillRect/>
          </a:stretch>
        </p:blipFill>
        <p:spPr>
          <a:xfrm>
            <a:off x="3665778" y="2962974"/>
            <a:ext cx="4793395" cy="27358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一元函数</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矩阵的梯度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lang="zh-CN" altLang="en-US" sz="2400" b="1" dirty="0"/>
                  <a:t>例 </a:t>
                </a:r>
                <a:r>
                  <a:rPr lang="zh-CN" altLang="en-US" sz="2400" dirty="0"/>
                  <a:t> 矩阵相对于矩阵的梯度</a:t>
                </a:r>
                <a:endParaRPr lang="en-US" altLang="zh-CN" sz="2400" dirty="0"/>
              </a:p>
              <a:p>
                <a:pPr lvl="1"/>
                <a:r>
                  <a:rPr kumimoji="1" lang="zh-CN" altLang="en-US" sz="2400" dirty="0"/>
                  <a:t>考虑矩阵</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𝑹</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sup>
                    </m:sSup>
                  </m:oMath>
                </a14:m>
                <a:r>
                  <a:rPr kumimoji="1" lang="zh-CN" altLang="en-US" sz="2400" dirty="0"/>
                  <a:t>和</a:t>
                </a:r>
                <a14:m>
                  <m:oMath xmlns:m="http://schemas.openxmlformats.org/officeDocument/2006/math">
                    <m:r>
                      <a:rPr lang="en-US" altLang="zh-CN" sz="2400" b="1" i="1">
                        <a:latin typeface="Cambria Math" panose="02040503050406030204" pitchFamily="18" charset="0"/>
                      </a:rPr>
                      <m:t>𝒇</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𝑀</m:t>
                        </m:r>
                        <m:r>
                          <a:rPr lang="en-US" altLang="zh-CN" sz="2400">
                            <a:latin typeface="Cambria Math" panose="02040503050406030204" pitchFamily="18" charset="0"/>
                          </a:rPr>
                          <m:t>×</m:t>
                        </m:r>
                        <m:r>
                          <a:rPr lang="en-US" altLang="zh-CN" sz="2400" i="1">
                            <a:latin typeface="Cambria Math" panose="02040503050406030204" pitchFamily="18" charset="0"/>
                          </a:rPr>
                          <m:t>𝑁</m:t>
                        </m:r>
                      </m:sup>
                    </m:sSup>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𝑁</m:t>
                        </m:r>
                        <m:r>
                          <a:rPr lang="en-US" altLang="zh-CN" sz="2400">
                            <a:latin typeface="Cambria Math" panose="02040503050406030204" pitchFamily="18" charset="0"/>
                          </a:rPr>
                          <m:t>×</m:t>
                        </m:r>
                        <m:r>
                          <a:rPr lang="en-US" altLang="zh-CN" sz="2400" i="1">
                            <a:latin typeface="Cambria Math" panose="02040503050406030204" pitchFamily="18" charset="0"/>
                          </a:rPr>
                          <m:t>𝑁</m:t>
                        </m:r>
                      </m:sup>
                    </m:sSup>
                  </m:oMath>
                </a14:m>
                <a:r>
                  <a:rPr kumimoji="1" lang="zh-CN" altLang="en-US" sz="2400" dirty="0"/>
                  <a:t>，且有：</a:t>
                </a:r>
                <a:endParaRPr kumimoji="1" lang="zh-CN" altLang="en-US" sz="2400" dirty="0"/>
              </a:p>
              <a:p>
                <a:pPr marL="0"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𝒇</m:t>
                      </m:r>
                      <m:r>
                        <a:rPr lang="en-US" altLang="zh-CN" sz="2400">
                          <a:latin typeface="Cambria Math" panose="02040503050406030204" pitchFamily="18" charset="0"/>
                        </a:rPr>
                        <m:t>(</m:t>
                      </m:r>
                      <m:r>
                        <a:rPr lang="en-US" altLang="zh-CN" sz="2400" b="1" i="1">
                          <a:latin typeface="Cambria Math" panose="02040503050406030204" pitchFamily="18" charset="0"/>
                        </a:rPr>
                        <m:t>𝑹</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𝑹</m:t>
                          </m:r>
                        </m:e>
                        <m:sup>
                          <m:r>
                            <a:rPr lang="en-US" altLang="zh-CN" sz="2400">
                              <a:latin typeface="Cambria Math" panose="02040503050406030204" pitchFamily="18" charset="0"/>
                            </a:rPr>
                            <m:t>⊤</m:t>
                          </m:r>
                        </m:sup>
                      </m:sSup>
                      <m:r>
                        <a:rPr lang="en-US" altLang="zh-CN" sz="2400" b="1" i="1">
                          <a:latin typeface="Cambria Math" panose="02040503050406030204" pitchFamily="18" charset="0"/>
                        </a:rPr>
                        <m:t>𝑹</m:t>
                      </m:r>
                      <m:r>
                        <a:rPr lang="en-US" altLang="zh-CN" sz="2400">
                          <a:latin typeface="Cambria Math" panose="02040503050406030204" pitchFamily="18" charset="0"/>
                        </a:rPr>
                        <m:t>=:</m:t>
                      </m:r>
                      <m:r>
                        <a:rPr lang="en-US" altLang="zh-CN" sz="2400" b="1" i="1">
                          <a:latin typeface="Cambria Math" panose="02040503050406030204" pitchFamily="18" charset="0"/>
                        </a:rPr>
                        <m:t>𝑲</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𝑁</m:t>
                          </m:r>
                          <m:r>
                            <a:rPr lang="en-US" altLang="zh-CN" sz="2400">
                              <a:latin typeface="Cambria Math" panose="02040503050406030204" pitchFamily="18" charset="0"/>
                            </a:rPr>
                            <m:t>×</m:t>
                          </m:r>
                          <m:r>
                            <a:rPr lang="en-US" altLang="zh-CN" sz="2400" i="1">
                              <a:latin typeface="Cambria Math" panose="02040503050406030204" pitchFamily="18" charset="0"/>
                            </a:rPr>
                            <m:t>𝑁</m:t>
                          </m:r>
                        </m:sup>
                      </m:sSup>
                    </m:oMath>
                  </m:oMathPara>
                </a14:m>
                <a:endParaRPr lang="en-US" altLang="zh-CN" sz="2400" dirty="0"/>
              </a:p>
              <a:p>
                <a:pPr marL="0" indent="0">
                  <a:buNone/>
                </a:pPr>
                <a:r>
                  <a:rPr lang="en-US" altLang="zh-CN" sz="2400" dirty="0"/>
                  <a:t>      </a:t>
                </a:r>
                <a:r>
                  <a:rPr lang="zh-CN" altLang="en-US" sz="2400" dirty="0"/>
                  <a:t>求梯度</a:t>
                </a:r>
                <a14:m>
                  <m:oMath xmlns:m="http://schemas.openxmlformats.org/officeDocument/2006/math">
                    <m:r>
                      <m:rPr>
                        <m:sty m:val="p"/>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𝑲</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𝑹</m:t>
                    </m:r>
                  </m:oMath>
                </a14:m>
                <a:endParaRPr lang="zh-CN" altLang="zh-CN" sz="2400" dirty="0">
                  <a:effectLst/>
                  <a:latin typeface="黑体" panose="02010609060101010101" pitchFamily="2" charset="-122"/>
                  <a:ea typeface="黑体" panose="02010609060101010101" pitchFamily="2" charset="-122"/>
                  <a:cs typeface="Times New Roman" panose="02020603050405020304" pitchFamily="18" charset="0"/>
                </a:endParaRPr>
              </a:p>
              <a:p>
                <a:r>
                  <a:rPr lang="zh-CN" altLang="en-US" sz="2400" b="0" i="0" dirty="0">
                    <a:effectLst/>
                    <a:latin typeface="黑体" panose="02010609060101010101" pitchFamily="2" charset="-122"/>
                    <a:ea typeface="黑体" panose="02010609060101010101" pitchFamily="2" charset="-122"/>
                  </a:rPr>
                  <a:t>梯度是一个张量且维数</a:t>
                </a:r>
                <a:r>
                  <a:rPr lang="zh-CN" altLang="en-US" sz="2400" b="0" i="0" dirty="0">
                    <a:latin typeface="黑体" panose="02010609060101010101" pitchFamily="2" charset="-122"/>
                    <a:ea typeface="黑体" panose="02010609060101010101" pitchFamily="2" charset="-122"/>
                    <a:cs typeface="Times New Roman" panose="02020603050405020304" pitchFamily="18" charset="0"/>
                  </a:rPr>
                  <a:t>为：</a:t>
                </a:r>
                <a14:m>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𝑲</m:t>
                        </m:r>
                      </m:num>
                      <m:den>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𝑹</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lang="zh-CN" altLang="en-US" sz="2400" b="0" i="0" dirty="0">
                    <a:latin typeface="黑体" panose="02010609060101010101" pitchFamily="2" charset="-122"/>
                    <a:ea typeface="黑体" panose="02010609060101010101" pitchFamily="2" charset="-122"/>
                    <a:cs typeface="Times New Roman" panose="02020603050405020304" pitchFamily="18" charset="0"/>
                  </a:rPr>
                  <a:t>且对于</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zh-CN" altLang="en-US" sz="2400"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d</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𝑝𝑞</m:t>
                            </m:r>
                          </m:sub>
                        </m:sSub>
                      </m:num>
                      <m:den>
                        <m:r>
                          <m:rPr>
                            <m:nor/>
                          </m:rPr>
                          <a:rPr lang="en-US" altLang="zh-CN" sz="2400">
                            <a:latin typeface="Cambria Math" panose="02040503050406030204" pitchFamily="18" charset="0"/>
                          </a:rPr>
                          <m:t> </m:t>
                        </m:r>
                        <m:r>
                          <m:rPr>
                            <m:sty m:val="p"/>
                          </m:rPr>
                          <a:rPr lang="en-US" altLang="zh-CN" sz="2400">
                            <a:latin typeface="Cambria Math" panose="02040503050406030204" pitchFamily="18" charset="0"/>
                          </a:rPr>
                          <m:t>d</m:t>
                        </m:r>
                        <m:r>
                          <a:rPr lang="en-US" altLang="zh-CN" sz="2400" b="1" i="1">
                            <a:latin typeface="Cambria Math" panose="02040503050406030204" pitchFamily="18" charset="0"/>
                          </a:rPr>
                          <m:t>𝑹</m:t>
                        </m:r>
                      </m:den>
                    </m:f>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𝑀</m:t>
                        </m:r>
                        <m:r>
                          <a:rPr lang="en-US" altLang="zh-CN" sz="2400">
                            <a:latin typeface="Cambria Math" panose="02040503050406030204" pitchFamily="18" charset="0"/>
                          </a:rPr>
                          <m:t>×</m:t>
                        </m:r>
                        <m:r>
                          <a:rPr lang="en-US" altLang="zh-CN" sz="2400" i="1">
                            <a:latin typeface="Cambria Math" panose="02040503050406030204" pitchFamily="18" charset="0"/>
                          </a:rPr>
                          <m:t>𝑁</m:t>
                        </m:r>
                      </m:sup>
                    </m:sSup>
                  </m:oMath>
                </a14:m>
                <a:endParaRPr lang="zh-CN" altLang="zh-CN" sz="2400" dirty="0"/>
              </a:p>
              <a:p>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其中</a:t>
                </a:r>
                <a14:m>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𝑝𝑞</m:t>
                        </m:r>
                      </m:sub>
                    </m:sSub>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为</a:t>
                </a:r>
                <a14:m>
                  <m:oMath xmlns:m="http://schemas.openxmlformats.org/officeDocument/2006/math">
                    <m:r>
                      <a:rPr lang="en-US" altLang="zh-CN" sz="2400" b="1" i="1">
                        <a:latin typeface="Cambria Math" panose="02040503050406030204" pitchFamily="18" charset="0"/>
                      </a:rPr>
                      <m:t>𝑲</m:t>
                    </m:r>
                    <m:r>
                      <a:rPr lang="en-US" altLang="zh-CN" sz="2400">
                        <a:latin typeface="Cambria Math" panose="02040503050406030204" pitchFamily="18" charset="0"/>
                      </a:rPr>
                      <m:t>=</m:t>
                    </m:r>
                    <m:r>
                      <a:rPr lang="en-US" altLang="zh-CN" sz="2400" b="1" i="1">
                        <a:latin typeface="Cambria Math" panose="02040503050406030204" pitchFamily="18" charset="0"/>
                      </a:rPr>
                      <m:t>𝒇</m:t>
                    </m:r>
                    <m:r>
                      <a:rPr lang="en-US" altLang="zh-CN" sz="2400">
                        <a:latin typeface="Cambria Math" panose="02040503050406030204" pitchFamily="18" charset="0"/>
                      </a:rPr>
                      <m:t>(</m:t>
                    </m:r>
                    <m:r>
                      <a:rPr lang="en-US" altLang="zh-CN" sz="2400" b="1" i="1">
                        <a:latin typeface="Cambria Math" panose="02040503050406030204" pitchFamily="18" charset="0"/>
                      </a:rPr>
                      <m:t>𝑹</m:t>
                    </m:r>
                    <m:r>
                      <a:rPr lang="en-US" altLang="zh-CN" sz="2400">
                        <a:latin typeface="Cambria Math" panose="02040503050406030204" pitchFamily="18" charset="0"/>
                      </a:rPr>
                      <m:t>)</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在</a:t>
                </a:r>
                <a14:m>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𝑝</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𝑞</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上的元素。用</a:t>
                </a:r>
                <a14:m>
                  <m:oMath xmlns:m="http://schemas.openxmlformats.org/officeDocument/2006/math">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i="1">
                            <a:latin typeface="Cambria Math" panose="02040503050406030204" pitchFamily="18" charset="0"/>
                          </a:rPr>
                          <m:t>𝑖</m:t>
                        </m:r>
                      </m:sub>
                    </m:sSub>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表示</a:t>
                </a:r>
                <a14:m>
                  <m:oMath xmlns:m="http://schemas.openxmlformats.org/officeDocument/2006/math">
                    <m:r>
                      <a:rPr lang="en-US" altLang="zh-CN" sz="2400" b="1" i="1">
                        <a:latin typeface="Cambria Math" panose="02040503050406030204" pitchFamily="18" charset="0"/>
                      </a:rPr>
                      <m:t>𝑹</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的第</a:t>
                </a:r>
                <a14:m>
                  <m:oMath xmlns:m="http://schemas.openxmlformats.org/officeDocument/2006/math">
                    <m:r>
                      <a:rPr lang="en-US" altLang="zh-CN" sz="2400" b="0" i="1" smtClean="0">
                        <a:effectLst/>
                        <a:latin typeface="Cambria Math" panose="02040503050406030204" pitchFamily="18" charset="0"/>
                        <a:ea typeface="黑体" panose="02010609060101010101" pitchFamily="2" charset="-122"/>
                        <a:cs typeface="Times New Roman" panose="02020603050405020304" pitchFamily="18" charset="0"/>
                      </a:rPr>
                      <m:t>𝑖</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列，</a:t>
                </a:r>
                <a:r>
                  <a:rPr lang="en-US" altLang="zh-CN" sz="2400" b="1" dirty="0"/>
                  <a:t> </a:t>
                </a:r>
                <a14:m>
                  <m:oMath xmlns:m="http://schemas.openxmlformats.org/officeDocument/2006/math">
                    <m:r>
                      <a:rPr lang="en-US" altLang="zh-CN" sz="2400" b="1" i="1">
                        <a:latin typeface="Cambria Math" panose="02040503050406030204" pitchFamily="18" charset="0"/>
                      </a:rPr>
                      <m:t>𝑲</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的每一项都是</a:t>
                </a:r>
                <a14:m>
                  <m:oMath xmlns:m="http://schemas.openxmlformats.org/officeDocument/2006/math">
                    <m:r>
                      <a:rPr lang="en-US" altLang="zh-CN" sz="2400" b="1" i="1">
                        <a:latin typeface="Cambria Math" panose="02040503050406030204" pitchFamily="18" charset="0"/>
                      </a:rPr>
                      <m:t>𝑹</m:t>
                    </m:r>
                  </m:oMath>
                </a14:m>
                <a:r>
                  <a:rPr lang="zh-CN" altLang="en-US" sz="2400" dirty="0">
                    <a:effectLst/>
                    <a:latin typeface="Georgia" panose="02040502050405020303" pitchFamily="18" charset="0"/>
                    <a:ea typeface="黑体" panose="02010609060101010101" pitchFamily="2" charset="-122"/>
                    <a:cs typeface="Times New Roman" panose="02020603050405020304" pitchFamily="18" charset="0"/>
                  </a:rPr>
                  <a:t>的两列的点积，即：</a:t>
                </a:r>
                <a:endParaRPr lang="en-US" altLang="zh-CN" sz="2400" dirty="0">
                  <a:effectLst/>
                  <a:latin typeface="Georgia" panose="02040502050405020303" pitchFamily="18" charset="0"/>
                  <a:ea typeface="黑体" panose="0201060906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𝑝𝑞</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m:t>
                          </m:r>
                        </m:sub>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b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𝒓</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𝑞</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sup>
                      </m:sSub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𝑚𝑝</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𝑚𝑞</m:t>
                          </m:r>
                        </m:sub>
                      </m:sSub>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lang="zh-CN" altLang="en-US" sz="2400" b="0" i="0" dirty="0">
                    <a:latin typeface="黑体" panose="02010609060101010101" pitchFamily="2" charset="-122"/>
                    <a:ea typeface="黑体" panose="02010609060101010101" pitchFamily="2" charset="-122"/>
                    <a:cs typeface="Times New Roman" panose="02020603050405020304" pitchFamily="18" charset="0"/>
                  </a:rPr>
                  <a:t>计算偏微分</a:t>
                </a:r>
                <a14:m>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𝑝𝑞</m:t>
                            </m:r>
                          </m:sub>
                        </m:sSub>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𝑖𝑗</m:t>
                            </m:r>
                          </m:sub>
                        </m:sSub>
                      </m:den>
                    </m:f>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，我们得到：</a:t>
                </a:r>
                <a:endParaRPr kumimoji="1" lang="en-US" altLang="zh-CN" sz="28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矩阵的梯度</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（续）</a:t>
                </a:r>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𝑝𝑞</m:t>
                              </m:r>
                            </m:sub>
                          </m:sSub>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𝑖𝑗</m:t>
                              </m:r>
                            </m:sub>
                          </m:sSub>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𝑀</m:t>
                          </m:r>
                        </m:sup>
                      </m:sSub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𝑖𝑗</m:t>
                              </m:r>
                            </m:sub>
                          </m:sSub>
                        </m:den>
                      </m:f>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𝑚𝑝</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𝑚𝑞</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𝑝𝑞𝑖𝑗</m:t>
                          </m:r>
                        </m:sub>
                      </m:sSub>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𝑝𝑞𝑖𝑗</m:t>
                        </m:r>
                      </m:sub>
                    </m:sSub>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𝑖𝑞</m:t>
                                  </m:r>
                                </m:sub>
                              </m:sSub>
                            </m:e>
                            <m:e>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if</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𝑞</m:t>
                              </m:r>
                            </m:e>
                          </m:mr>
                          <m:m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𝑖𝑝</m:t>
                                  </m:r>
                                </m:sub>
                              </m:sSub>
                            </m:e>
                            <m:e>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if</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𝑞</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𝑖𝑞</m:t>
                                  </m:r>
                                </m:sub>
                              </m:sSub>
                            </m:e>
                            <m:e>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if</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𝑞</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e>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2000">
                                  <a:effectLst/>
                                  <a:latin typeface="Georgia" panose="02040502050405020303" pitchFamily="18" charset="0"/>
                                  <a:ea typeface="等线" panose="02010600030101010101" pitchFamily="2" charset="-122"/>
                                  <a:cs typeface="Times New Roman" panose="02020603050405020304" pitchFamily="18" charset="0"/>
                                </a:rPr>
                                <m:t>otherwise</m:t>
                              </m:r>
                              <m:r>
                                <m:rPr>
                                  <m:nor/>
                                </m:rPr>
                                <a:rPr lang="en-US" altLang="zh-CN" sz="2000" i="1">
                                  <a:effectLst/>
                                  <a:latin typeface="等线" panose="02010600030101010101" pitchFamily="2" charset="-122"/>
                                  <a:ea typeface="等线" panose="02010600030101010101" pitchFamily="2" charset="-122"/>
                                  <a:cs typeface="Times New Roman" panose="02020603050405020304" pitchFamily="18" charset="0"/>
                                </a:rPr>
                                <m:t> </m:t>
                              </m:r>
                            </m:e>
                          </m:mr>
                        </m:m>
                      </m:e>
                    </m:d>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latin typeface="Georgia" panose="02040502050405020303" pitchFamily="18" charset="0"/>
                  </a:rPr>
                  <a:t>可知我们期望的梯度维度为</a:t>
                </a:r>
                <a14:m>
                  <m:oMath xmlns:m="http://schemas.openxmlformats.org/officeDocument/2006/math">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2400" b="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400" dirty="0">
                    <a:latin typeface="Georgia" panose="02040502050405020303" pitchFamily="18" charset="0"/>
                  </a:rPr>
                  <a:t>，且这个张量的各个元素由</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latin typeface="Cambria Math" panose="02040503050406030204" pitchFamily="18" charset="0"/>
                            <a:ea typeface="等线" panose="02010600030101010101" pitchFamily="2" charset="-122"/>
                            <a:cs typeface="Times New Roman" panose="02020603050405020304" pitchFamily="18" charset="0"/>
                          </a:rPr>
                          <m:t>𝑝𝑞𝑖𝑗</m:t>
                        </m:r>
                      </m:sub>
                    </m:sSub>
                  </m:oMath>
                </a14:m>
                <a:r>
                  <a:rPr kumimoji="1" lang="zh-CN" altLang="en-US" sz="2400" dirty="0">
                    <a:latin typeface="Georgia" panose="02040502050405020303" pitchFamily="18" charset="0"/>
                  </a:rPr>
                  <a:t>给出，其中</a:t>
                </a:r>
                <a14:m>
                  <m:oMath xmlns:m="http://schemas.openxmlformats.org/officeDocument/2006/math">
                    <m:r>
                      <a:rPr lang="en-US" altLang="zh-CN" sz="2400" i="1">
                        <a:latin typeface="Cambria Math" panose="02040503050406030204" pitchFamily="18" charset="0"/>
                      </a:rPr>
                      <m:t>𝑝</m:t>
                    </m:r>
                    <m:r>
                      <a:rPr lang="en-US" altLang="zh-CN" sz="2400">
                        <a:latin typeface="Cambria Math" panose="02040503050406030204" pitchFamily="18" charset="0"/>
                      </a:rPr>
                      <m:t>,</m:t>
                    </m:r>
                    <m:r>
                      <a:rPr lang="en-US" altLang="zh-CN" sz="2400" i="1">
                        <a:latin typeface="Cambria Math" panose="02040503050406030204" pitchFamily="18" charset="0"/>
                      </a:rPr>
                      <m:t>𝑞</m:t>
                    </m:r>
                    <m:r>
                      <a:rPr lang="en-US" altLang="zh-CN" sz="2400">
                        <a:latin typeface="Cambria Math" panose="02040503050406030204" pitchFamily="18" charset="0"/>
                      </a:rPr>
                      <m:t>,</m:t>
                    </m:r>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𝑁</m:t>
                    </m:r>
                    <m:r>
                      <a:rPr lang="en-US" altLang="zh-CN" sz="2400">
                        <a:latin typeface="Cambria Math" panose="02040503050406030204" pitchFamily="18" charset="0"/>
                      </a:rPr>
                      <m:t>,</m:t>
                    </m:r>
                    <m:r>
                      <a:rPr lang="en-US" altLang="zh-CN" sz="2400" i="1">
                        <a:latin typeface="Cambria Math" panose="02040503050406030204" pitchFamily="18" charset="0"/>
                      </a:rPr>
                      <m:t>𝑖</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𝑀</m:t>
                    </m:r>
                  </m:oMath>
                </a14:m>
                <a:r>
                  <a:rPr kumimoji="1" lang="zh-CN" altLang="en-US" sz="2400" dirty="0">
                    <a:latin typeface="Georgia" panose="02040502050405020303" pitchFamily="18" charset="0"/>
                  </a:rPr>
                  <a:t>。</a:t>
                </a:r>
                <a:endParaRPr kumimoji="1" lang="zh-CN" altLang="en-US" sz="2400" dirty="0">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b="1" i="0" dirty="0">
                <a:effectLst/>
                <a:latin typeface="PingFang SC"/>
              </a:rPr>
              <a:t> </a:t>
            </a:r>
            <a:r>
              <a:rPr lang="zh-CN" altLang="en-US" sz="3200" b="1" i="0" dirty="0">
                <a:effectLst/>
                <a:latin typeface="PingFang SC"/>
              </a:rPr>
              <a:t>计算梯度的有用恒等式</a:t>
            </a:r>
            <a:endParaRPr lang="zh-CN" altLang="en-US" sz="3200" b="1" i="0" dirty="0">
              <a:effectLst/>
              <a:latin typeface="PingFang SC"/>
            </a:endParaRPr>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latin typeface="Georgia" panose="02040502050405020303" pitchFamily="18" charset="0"/>
                  </a:rPr>
                  <a:t>下面列出了机器学习中经常需要的一些有用的梯度 </a:t>
                </a:r>
                <a:r>
                  <a:rPr kumimoji="1" lang="en-US" altLang="zh-CN" sz="2400" dirty="0">
                    <a:latin typeface="Georgia" panose="02040502050405020303" pitchFamily="18" charset="0"/>
                  </a:rPr>
                  <a:t>(Petersen and Pedersen, 2012)</a:t>
                </a:r>
                <a:r>
                  <a:rPr kumimoji="1" lang="zh-CN" altLang="en-US" sz="2400" dirty="0">
                    <a:latin typeface="Georgia" panose="02040502050405020303" pitchFamily="18" charset="0"/>
                  </a:rPr>
                  <a:t>。</a:t>
                </a:r>
                <a:endParaRPr kumimoji="1" lang="en-US" altLang="zh-CN" sz="2400" dirty="0">
                  <a:latin typeface="Georgia" panose="02040502050405020303" pitchFamily="18" charset="0"/>
                </a:endParaRPr>
              </a:p>
              <a:p>
                <a:pPr lvl="1"/>
                <a:r>
                  <a:rPr kumimoji="1" lang="zh-CN" altLang="en-US" sz="2400" dirty="0">
                    <a:latin typeface="Georgia" panose="02040502050405020303" pitchFamily="18" charset="0"/>
                  </a:rPr>
                  <a:t>这里，我们使用</a:t>
                </a:r>
                <a14:m>
                  <m:oMath xmlns:m="http://schemas.openxmlformats.org/officeDocument/2006/math">
                    <m:r>
                      <m:rPr>
                        <m:sty m:val="p"/>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tr</m:t>
                    </m:r>
                    <m: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latin typeface="Georgia" panose="02040502050405020303" pitchFamily="18" charset="0"/>
                  </a:rPr>
                  <a:t>作为迹，</a:t>
                </a:r>
                <a:endParaRPr kumimoji="1" lang="en-US" altLang="zh-CN" sz="2400" dirty="0">
                  <a:latin typeface="Georgia" panose="02040502050405020303" pitchFamily="18" charset="0"/>
                </a:endParaRPr>
              </a:p>
              <a:p>
                <a:pPr marL="457200" lvl="1" indent="0" algn="ctr">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den>
                      </m:f>
                      <m:r>
                        <a:rPr lang="en-US" altLang="zh-CN" sz="2000" b="1"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𝒇</m:t>
                                  </m:r>
                                  <m:d>
                                    <m:dPr>
                                      <m:ctrlP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e>
                                  </m:d>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den>
                              </m:f>
                            </m:e>
                          </m:d>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lang="en-US" altLang="zh-CN" sz="2000" dirty="0">
                  <a:effectLst/>
                  <a:ea typeface="等线" panose="02010600030101010101" pitchFamily="2" charset="-122"/>
                  <a:cs typeface="Times New Roman" panose="02020603050405020304" pitchFamily="18" charset="0"/>
                </a:endParaRPr>
              </a:p>
              <a:p>
                <a:pPr marL="457200" lvl="1" indent="0" algn="ctr">
                  <a:buNone/>
                </a:pPr>
                <a14:m>
                  <m:oMathPara xmlns:m="http://schemas.openxmlformats.org/officeDocument/2006/math">
                    <m:oMathParaPr>
                      <m:jc m:val="centerGroup"/>
                    </m:oMathParaPr>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den>
                      </m:f>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tr</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tr</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等线" panose="02010600030101010101" pitchFamily="2" charset="-122"/>
                                  <a:cs typeface="Times New Roman" panose="02020603050405020304" pitchFamily="18" charset="0"/>
                                </a:rPr>
                                <m:t>𝑿</m:t>
                              </m:r>
                            </m:den>
                          </m:f>
                        </m:e>
                      </m:d>
                    </m:oMath>
                  </m:oMathPara>
                </a14:m>
                <a:endParaRPr lang="en-US" altLang="zh-CN" sz="2000" b="1" i="1" dirty="0">
                  <a:effectLst/>
                  <a:latin typeface="Cambria Math" panose="02040503050406030204" pitchFamily="18" charset="0"/>
                  <a:ea typeface="等线" panose="02010600030101010101" pitchFamily="2" charset="-122"/>
                  <a:cs typeface="Times New Roman" panose="02020603050405020304" pitchFamily="18" charset="0"/>
                </a:endParaRPr>
              </a:p>
              <a:p>
                <a:pPr marL="457200" lvl="1" indent="0" algn="ctr">
                  <a:buNone/>
                </a:pPr>
                <a14:m>
                  <m:oMathPara xmlns:m="http://schemas.openxmlformats.org/officeDocument/2006/math">
                    <m:oMathParaPr>
                      <m:jc m:val="centerGroup"/>
                    </m:oMathParaPr>
                    <m:oMath xmlns:m="http://schemas.openxmlformats.org/officeDocument/2006/math">
                      <m:f>
                        <m:fPr>
                          <m:ctrlPr>
                            <a:rPr lang="zh-CN" altLang="zh-CN" sz="2000" i="1" smtClean="0">
                              <a:latin typeface="Cambria Math" panose="02040503050406030204" pitchFamily="18" charset="0"/>
                            </a:rPr>
                          </m:ctrlPr>
                        </m:fPr>
                        <m:num>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a:latin typeface="Cambria Math" panose="02040503050406030204" pitchFamily="18" charset="0"/>
                                </a:rPr>
                                <m:t>⊤</m:t>
                              </m:r>
                            </m:sup>
                          </m:sSup>
                          <m:r>
                            <a:rPr lang="en-US" altLang="zh-CN" sz="2000" b="1" i="1">
                              <a:latin typeface="Cambria Math" panose="02040503050406030204" pitchFamily="18" charset="0"/>
                            </a:rPr>
                            <m:t>𝒂</m:t>
                          </m:r>
                        </m:num>
                        <m:den>
                          <m:r>
                            <a:rPr lang="en-US" altLang="zh-CN" sz="2000">
                              <a:latin typeface="Cambria Math" panose="02040503050406030204" pitchFamily="18" charset="0"/>
                            </a:rPr>
                            <m:t>𝜕</m:t>
                          </m:r>
                          <m:r>
                            <a:rPr lang="en-US" altLang="zh-CN" sz="2000" b="1" i="1">
                              <a:latin typeface="Cambria Math" panose="02040503050406030204" pitchFamily="18" charset="0"/>
                            </a:rPr>
                            <m:t>𝒙</m:t>
                          </m:r>
                        </m:den>
                      </m:f>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b="1" i="1">
                              <a:latin typeface="Cambria Math" panose="02040503050406030204" pitchFamily="18" charset="0"/>
                            </a:rPr>
                            <m:t>𝒂</m:t>
                          </m:r>
                        </m:e>
                        <m:sup>
                          <m:r>
                            <a:rPr lang="en-US" altLang="zh-CN" sz="2000">
                              <a:latin typeface="Cambria Math" panose="02040503050406030204" pitchFamily="18" charset="0"/>
                            </a:rPr>
                            <m:t>⊤</m:t>
                          </m:r>
                        </m:sup>
                      </m:sSup>
                    </m:oMath>
                    <m:oMath xmlns:m="http://schemas.openxmlformats.org/officeDocument/2006/math">
                      <m:f>
                        <m:fPr>
                          <m:ctrlPr>
                            <a:rPr lang="zh-CN" altLang="zh-CN" sz="2000" i="1">
                              <a:latin typeface="Cambria Math" panose="02040503050406030204" pitchFamily="18" charset="0"/>
                            </a:rPr>
                          </m:ctrlPr>
                        </m:fPr>
                        <m:num>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b="1" i="1">
                                  <a:latin typeface="Cambria Math" panose="02040503050406030204" pitchFamily="18" charset="0"/>
                                </a:rPr>
                                <m:t>𝒂</m:t>
                              </m:r>
                            </m:e>
                            <m:sup>
                              <m:r>
                                <a:rPr lang="en-US" altLang="zh-CN" sz="2000">
                                  <a:latin typeface="Cambria Math" panose="02040503050406030204" pitchFamily="18" charset="0"/>
                                </a:rPr>
                                <m:t>⊤</m:t>
                              </m:r>
                            </m:sup>
                          </m:sSup>
                          <m:r>
                            <a:rPr lang="en-US" altLang="zh-CN" sz="2000" b="1" i="1">
                              <a:latin typeface="Cambria Math" panose="02040503050406030204" pitchFamily="18" charset="0"/>
                            </a:rPr>
                            <m:t>𝒙</m:t>
                          </m:r>
                        </m:num>
                        <m:den>
                          <m:r>
                            <a:rPr lang="en-US" altLang="zh-CN" sz="2000">
                              <a:latin typeface="Cambria Math" panose="02040503050406030204" pitchFamily="18" charset="0"/>
                            </a:rPr>
                            <m:t>𝜕</m:t>
                          </m:r>
                          <m:r>
                            <a:rPr lang="en-US" altLang="zh-CN" sz="2000" b="1" i="1">
                              <a:latin typeface="Cambria Math" panose="02040503050406030204" pitchFamily="18" charset="0"/>
                            </a:rPr>
                            <m:t>𝒙</m:t>
                          </m:r>
                        </m:den>
                      </m:f>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b="1" i="1">
                              <a:latin typeface="Cambria Math" panose="02040503050406030204" pitchFamily="18" charset="0"/>
                            </a:rPr>
                            <m:t>𝒂</m:t>
                          </m:r>
                        </m:e>
                        <m:sup>
                          <m:r>
                            <a:rPr lang="en-US" altLang="zh-CN" sz="2000">
                              <a:latin typeface="Cambria Math" panose="02040503050406030204" pitchFamily="18" charset="0"/>
                            </a:rPr>
                            <m:t>⊤</m:t>
                          </m:r>
                        </m:sup>
                      </m:sSup>
                    </m:oMath>
                  </m:oMathPara>
                </a14:m>
                <a:endParaRPr lang="en-US" altLang="zh-CN" sz="2000" b="1" i="1" dirty="0">
                  <a:effectLst/>
                  <a:latin typeface="Cambria Math" panose="02040503050406030204" pitchFamily="18" charset="0"/>
                  <a:ea typeface="等线" panose="02010600030101010101" pitchFamily="2" charset="-122"/>
                  <a:cs typeface="Times New Roman" panose="02020603050405020304" pitchFamily="18" charset="0"/>
                </a:endParaRPr>
              </a:p>
              <a:p>
                <a:pPr marL="457200" lvl="1" indent="0" algn="ctr">
                  <a:buNone/>
                </a:pP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i="0" dirty="0">
                <a:effectLst/>
                <a:latin typeface="PingFang SC"/>
              </a:rPr>
              <a:t> </a:t>
            </a:r>
            <a:r>
              <a:rPr lang="zh-CN" altLang="en-US" sz="3200" b="1" i="0" dirty="0">
                <a:effectLst/>
                <a:latin typeface="PingFang SC"/>
              </a:rPr>
              <a:t>计算梯度的有用恒等式</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pPr marL="0" indent="0">
                  <a:buNone/>
                </a:pPr>
                <a:br>
                  <a:rPr lang="en-US" altLang="zh-CN" sz="2400" dirty="0">
                    <a:latin typeface="Cambria Math" panose="02040503050406030204" pitchFamily="18" charset="0"/>
                  </a:rPr>
                </a:br>
                <a14:m>
                  <m:oMathPara xmlns:m="http://schemas.openxmlformats.org/officeDocument/2006/math">
                    <m:oMathParaPr>
                      <m:jc m:val="centerGroup"/>
                    </m:oMathParaPr>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𝒂</m:t>
                              </m:r>
                            </m:e>
                            <m:sup>
                              <m:r>
                                <a:rPr lang="en-US" altLang="zh-CN" sz="2400">
                                  <a:latin typeface="Cambria Math" panose="02040503050406030204" pitchFamily="18" charset="0"/>
                                </a:rPr>
                                <m:t>⊤</m:t>
                              </m:r>
                            </m:sup>
                          </m:sSup>
                          <m:r>
                            <a:rPr lang="en-US" altLang="zh-CN" sz="2400" b="1" i="1">
                              <a:latin typeface="Cambria Math" panose="02040503050406030204" pitchFamily="18" charset="0"/>
                            </a:rPr>
                            <m:t>𝑿𝒃</m:t>
                          </m:r>
                        </m:num>
                        <m:den>
                          <m:r>
                            <a:rPr lang="en-US" altLang="zh-CN" sz="2400">
                              <a:latin typeface="Cambria Math" panose="02040503050406030204" pitchFamily="18" charset="0"/>
                            </a:rPr>
                            <m:t>𝜕</m:t>
                          </m:r>
                          <m:r>
                            <a:rPr lang="en-US" altLang="zh-CN" sz="2400" b="1" i="1">
                              <a:latin typeface="Cambria Math" panose="02040503050406030204" pitchFamily="18" charset="0"/>
                            </a:rPr>
                            <m:t>𝑿</m:t>
                          </m:r>
                        </m:den>
                      </m:f>
                      <m:r>
                        <a:rPr lang="en-US" altLang="zh-CN" sz="2400">
                          <a:latin typeface="Cambria Math" panose="02040503050406030204" pitchFamily="18" charset="0"/>
                        </a:rPr>
                        <m:t>=</m:t>
                      </m:r>
                      <m:r>
                        <a:rPr lang="en-US" altLang="zh-CN" sz="2400" b="1" i="1">
                          <a:latin typeface="Cambria Math" panose="02040503050406030204" pitchFamily="18" charset="0"/>
                        </a:rPr>
                        <m:t>𝒃</m:t>
                      </m:r>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𝒂</m:t>
                          </m:r>
                        </m:e>
                        <m:sup>
                          <m:r>
                            <a:rPr lang="en-US" altLang="zh-CN" sz="2400" b="0" i="1" smtClean="0">
                              <a:latin typeface="Cambria Math" panose="02040503050406030204" pitchFamily="18" charset="0"/>
                            </a:rPr>
                            <m:t>𝑇</m:t>
                          </m:r>
                        </m:sup>
                      </m:sSup>
                    </m:oMath>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a:latin typeface="Cambria Math" panose="02040503050406030204" pitchFamily="18" charset="0"/>
                                </a:rPr>
                                <m:t>⊤</m:t>
                              </m:r>
                            </m:sup>
                          </m:sSup>
                          <m:r>
                            <a:rPr lang="en-US" altLang="zh-CN" sz="2400" b="1" i="1">
                              <a:latin typeface="Cambria Math" panose="02040503050406030204" pitchFamily="18" charset="0"/>
                            </a:rPr>
                            <m:t>𝑩𝒙</m:t>
                          </m:r>
                        </m:num>
                        <m:den>
                          <m:r>
                            <a:rPr lang="en-US" altLang="zh-CN" sz="2400">
                              <a:latin typeface="Cambria Math" panose="02040503050406030204" pitchFamily="18" charset="0"/>
                            </a:rPr>
                            <m:t>𝜕</m:t>
                          </m:r>
                          <m:r>
                            <a:rPr lang="en-US" altLang="zh-CN" sz="2400" b="1" i="1">
                              <a:latin typeface="Cambria Math" panose="02040503050406030204" pitchFamily="18" charset="0"/>
                            </a:rPr>
                            <m:t>𝒙</m:t>
                          </m:r>
                        </m:den>
                      </m:f>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a:latin typeface="Cambria Math" panose="02040503050406030204" pitchFamily="18" charset="0"/>
                            </a:rPr>
                            <m:t>⊤</m:t>
                          </m:r>
                        </m:sup>
                      </m:sSup>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𝑩</m:t>
                              </m:r>
                            </m:e>
                            <m:sup>
                              <m:r>
                                <a:rPr lang="en-US" altLang="zh-CN" sz="2400">
                                  <a:latin typeface="Cambria Math" panose="02040503050406030204" pitchFamily="18" charset="0"/>
                                </a:rPr>
                                <m:t>⊤</m:t>
                              </m:r>
                            </m:sup>
                          </m:sSup>
                        </m:e>
                      </m:d>
                    </m:oMath>
                  </m:oMathPara>
                </a14:m>
                <a:endParaRPr lang="en-US" altLang="zh-CN" sz="2400" dirty="0"/>
              </a:p>
              <a:p>
                <a:pPr marL="0" indent="0">
                  <a:buNone/>
                </a:pPr>
                <a:r>
                  <a:rPr lang="en-US" altLang="zh-CN" sz="2400" dirty="0">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𝒔</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𝑨𝒔</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𝑾</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𝑨𝒔</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𝑨𝒔</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𝑾𝑨</m:t>
                    </m:r>
                    <m:box>
                      <m:box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e>
                    </m:box>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for symmetric </a:t>
                </a:r>
                <a14:m>
                  <m:oMath xmlns:m="http://schemas.openxmlformats.org/officeDocument/2006/math">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𝑾</m:t>
                    </m:r>
                  </m:oMath>
                </a14:m>
                <a:endParaRPr lang="en-US"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lang="zh-CN" altLang="en-US" sz="2400" dirty="0">
                    <a:latin typeface="Georgia" panose="02040502050405020303" pitchFamily="18" charset="0"/>
                  </a:rPr>
                  <a:t>导数的对象可以是高维的张量，当我们处理多元函数</a:t>
                </a:r>
                <a14:m>
                  <m:oMath xmlns:m="http://schemas.openxmlformats.org/officeDocument/2006/math">
                    <m:r>
                      <a:rPr lang="en-US" altLang="zh-CN" sz="2400">
                        <a:latin typeface="Cambria Math" panose="02040503050406030204" pitchFamily="18" charset="0"/>
                      </a:rPr>
                      <m:t>𝒇</m:t>
                    </m:r>
                    <m:r>
                      <a:rPr lang="en-US" altLang="zh-CN" sz="2400">
                        <a:latin typeface="Cambria Math" panose="02040503050406030204" pitchFamily="18" charset="0"/>
                      </a:rPr>
                      <m:t>(⋅</m:t>
                    </m:r>
                  </m:oMath>
                </a14:m>
                <a:r>
                  <a:rPr lang="en-US" altLang="zh-CN" sz="2400" dirty="0">
                    <a:latin typeface="Georgia" panose="02040502050405020303" pitchFamily="18" charset="0"/>
                  </a:rPr>
                  <a:t>)</a:t>
                </a:r>
                <a:r>
                  <a:rPr lang="zh-CN" altLang="en-US" sz="2400" dirty="0">
                    <a:latin typeface="Georgia" panose="02040502050405020303" pitchFamily="18" charset="0"/>
                  </a:rPr>
                  <a:t>和计算矩阵的导数时，我们需要进行张量相关的特殊计算</a:t>
                </a:r>
                <a:endParaRPr lang="zh-CN" altLang="en-US" sz="2400" dirty="0">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i="0" dirty="0">
                <a:effectLst/>
                <a:latin typeface="PingFang SC"/>
              </a:rPr>
              <a:t> </a:t>
            </a:r>
            <a:r>
              <a:rPr lang="zh-CN" altLang="en-US" sz="3200" b="1" i="0" dirty="0">
                <a:effectLst/>
                <a:latin typeface="PingFang SC"/>
              </a:rPr>
              <a:t>计算梯度的有用恒等式</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lang="zh-CN" altLang="en-US" sz="2400" dirty="0">
                    <a:latin typeface="Georgia" panose="02040502050405020303" pitchFamily="18" charset="0"/>
                  </a:rPr>
                  <a:t>证明：</a:t>
                </a:r>
                <a:r>
                  <a:rPr lang="zh-CN" altLang="zh-CN" sz="2400" dirty="0"/>
                  <a:t> </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a:latin typeface="Cambria Math" panose="02040503050406030204" pitchFamily="18" charset="0"/>
                              </a:rPr>
                              <m:t>⊤</m:t>
                            </m:r>
                          </m:sup>
                        </m:sSup>
                        <m:r>
                          <a:rPr lang="en-US" altLang="zh-CN" sz="2400" b="1" i="1">
                            <a:latin typeface="Cambria Math" panose="02040503050406030204" pitchFamily="18" charset="0"/>
                          </a:rPr>
                          <m:t>𝑩𝒙</m:t>
                        </m:r>
                      </m:num>
                      <m:den>
                        <m:r>
                          <a:rPr lang="en-US" altLang="zh-CN" sz="2400">
                            <a:latin typeface="Cambria Math" panose="02040503050406030204" pitchFamily="18" charset="0"/>
                          </a:rPr>
                          <m:t>𝜕</m:t>
                        </m:r>
                        <m:r>
                          <a:rPr lang="en-US" altLang="zh-CN" sz="2400" b="1" i="1">
                            <a:latin typeface="Cambria Math" panose="02040503050406030204" pitchFamily="18" charset="0"/>
                          </a:rPr>
                          <m:t>𝒙</m:t>
                        </m:r>
                      </m:den>
                    </m:f>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a:latin typeface="Cambria Math" panose="02040503050406030204" pitchFamily="18" charset="0"/>
                          </a:rPr>
                          <m:t>⊤</m:t>
                        </m:r>
                      </m:sup>
                    </m:sSup>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b="1" i="1">
                                <a:latin typeface="Cambria Math" panose="02040503050406030204" pitchFamily="18" charset="0"/>
                              </a:rPr>
                              <m:t>𝑩</m:t>
                            </m:r>
                          </m:e>
                          <m:sup>
                            <m:r>
                              <a:rPr lang="en-US" altLang="zh-CN" sz="2400">
                                <a:latin typeface="Cambria Math" panose="02040503050406030204" pitchFamily="18" charset="0"/>
                              </a:rPr>
                              <m:t>⊤</m:t>
                            </m:r>
                          </m:sup>
                        </m:sSup>
                      </m:e>
                    </m:d>
                  </m:oMath>
                </a14:m>
                <a:endParaRPr lang="en-US" altLang="zh-CN" sz="2400" dirty="0">
                  <a:latin typeface="Georgia" panose="02040502050405020303" pitchFamily="18" charset="0"/>
                </a:endParaRPr>
              </a:p>
              <a:p>
                <a:pPr marL="400050" lvl="1" indent="0">
                  <a:buClr>
                    <a:srgbClr val="02407B"/>
                  </a:buClr>
                  <a:buSzPct val="75000"/>
                  <a:buNone/>
                  <a:defRPr/>
                </a:pPr>
                <a:r>
                  <a:rPr lang="zh-CN" altLang="en-US" sz="2400" dirty="0">
                    <a:latin typeface="Georgia" panose="02040502050405020303" pitchFamily="18" charset="0"/>
                  </a:rPr>
                  <a:t>利用矩阵乘积的微分易得</a:t>
                </a:r>
                <a:endParaRPr lang="en-US" altLang="zh-CN" sz="2400" dirty="0">
                  <a:latin typeface="Georgia" panose="02040502050405020303" pitchFamily="18" charset="0"/>
                </a:endParaRPr>
              </a:p>
              <a:p>
                <a:pPr marL="400050" lvl="1" indent="0">
                  <a:buClr>
                    <a:srgbClr val="02407B"/>
                  </a:buClr>
                  <a:buSzPct val="75000"/>
                  <a:buNone/>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r>
                            <a:rPr lang="en-US" altLang="zh-CN" sz="2400" b="1" i="1" smtClean="0">
                              <a:latin typeface="Cambria Math" panose="02040503050406030204" pitchFamily="18" charset="0"/>
                            </a:rPr>
                            <m:t>𝑩</m:t>
                          </m:r>
                          <m:r>
                            <a:rPr lang="en-US" altLang="zh-CN" sz="2400" b="1" i="1">
                              <a:latin typeface="Cambria Math" panose="02040503050406030204" pitchFamily="18" charset="0"/>
                            </a:rPr>
                            <m:t>𝒙</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e>
                      </m:d>
                      <m:r>
                        <a:rPr lang="en-US" altLang="zh-CN" sz="2400" b="1" i="1">
                          <a:latin typeface="Cambria Math" panose="02040503050406030204" pitchFamily="18" charset="0"/>
                        </a:rPr>
                        <m:t>𝑩𝒙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r>
                        <a:rPr lang="en-US" altLang="zh-CN" sz="2400" b="1" i="1" smtClean="0">
                          <a:latin typeface="Cambria Math" panose="02040503050406030204" pitchFamily="18" charset="0"/>
                        </a:rPr>
                        <m:t>𝑩</m:t>
                      </m:r>
                      <m:r>
                        <a:rPr lang="en-US" altLang="zh-CN" sz="2400" i="1">
                          <a:latin typeface="Cambria Math" panose="02040503050406030204" pitchFamily="18" charset="0"/>
                        </a:rPr>
                        <m:t>𝑑</m:t>
                      </m:r>
                      <m:r>
                        <a:rPr lang="en-US" altLang="zh-CN" sz="2400" b="1" i="1">
                          <a:latin typeface="Cambria Math" panose="02040503050406030204" pitchFamily="18" charset="0"/>
                        </a:rPr>
                        <m:t>𝒙</m:t>
                      </m:r>
                    </m:oMath>
                  </m:oMathPara>
                </a14:m>
                <a:endParaRPr lang="en-US" altLang="zh-CN" sz="2400" b="0" dirty="0">
                  <a:latin typeface="Georgia" panose="02040502050405020303" pitchFamily="18" charset="0"/>
                </a:endParaRPr>
              </a:p>
              <a:p>
                <a:pPr marL="400050" lvl="1" indent="0">
                  <a:buClr>
                    <a:srgbClr val="02407B"/>
                  </a:buClr>
                  <a:buSzPct val="75000"/>
                  <a:buNone/>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𝑑</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r>
                                <a:rPr lang="en-US" altLang="zh-CN" sz="2400" b="1" i="1" smtClean="0">
                                  <a:latin typeface="Cambria Math" panose="02040503050406030204" pitchFamily="18" charset="0"/>
                                </a:rPr>
                                <m:t>𝑩</m:t>
                              </m:r>
                              <m:r>
                                <a:rPr lang="en-US" altLang="zh-CN" sz="2400" b="1" i="1">
                                  <a:latin typeface="Cambria Math" panose="02040503050406030204" pitchFamily="18" charset="0"/>
                                </a:rPr>
                                <m:t>𝒙</m:t>
                              </m:r>
                            </m:e>
                          </m:d>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r>
                        <a:rPr lang="en-US" altLang="zh-CN" sz="2400" b="1" i="1" smtClean="0">
                          <a:latin typeface="Cambria Math" panose="02040503050406030204" pitchFamily="18" charset="0"/>
                        </a:rPr>
                        <m:t>𝑩</m:t>
                      </m:r>
                      <m:r>
                        <a:rPr lang="en-US" altLang="zh-CN" sz="2400" i="1">
                          <a:latin typeface="Cambria Math" panose="02040503050406030204" pitchFamily="18" charset="0"/>
                        </a:rPr>
                        <m:t>𝑑</m:t>
                      </m:r>
                      <m:r>
                        <a:rPr lang="en-US" altLang="zh-CN" sz="2400" b="1" i="1">
                          <a:latin typeface="Cambria Math" panose="02040503050406030204" pitchFamily="18" charset="0"/>
                        </a:rPr>
                        <m:t>𝒙</m:t>
                      </m:r>
                    </m:oMath>
                  </m:oMathPara>
                </a14:m>
                <a:endParaRPr lang="en-US" altLang="zh-CN" sz="2400" b="1" i="1" dirty="0">
                  <a:latin typeface="Cambria Math" panose="02040503050406030204" pitchFamily="18" charset="0"/>
                </a:endParaRPr>
              </a:p>
              <a:p>
                <a:pPr marL="400050" lvl="1" indent="0">
                  <a:buClr>
                    <a:srgbClr val="02407B"/>
                  </a:buClr>
                  <a:buSzPct val="75000"/>
                  <a:buNone/>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𝑩</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𝑑</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r>
                        <a:rPr lang="en-US" altLang="zh-CN" sz="2400" b="1" i="1" smtClean="0">
                          <a:latin typeface="Cambria Math" panose="02040503050406030204" pitchFamily="18" charset="0"/>
                        </a:rPr>
                        <m:t>𝑩</m:t>
                      </m:r>
                      <m:r>
                        <a:rPr lang="en-US" altLang="zh-CN" sz="2400" i="1">
                          <a:latin typeface="Cambria Math" panose="02040503050406030204" pitchFamily="18" charset="0"/>
                        </a:rPr>
                        <m:t>𝑑</m:t>
                      </m:r>
                      <m:r>
                        <a:rPr lang="en-US" altLang="zh-CN" sz="2400" b="1" i="1">
                          <a:latin typeface="Cambria Math" panose="02040503050406030204" pitchFamily="18" charset="0"/>
                        </a:rPr>
                        <m:t>𝒙</m:t>
                      </m:r>
                    </m:oMath>
                  </m:oMathPara>
                </a14:m>
                <a:endParaRPr lang="en-US" altLang="zh-CN" sz="2400" dirty="0">
                  <a:latin typeface="Georgia" panose="02040502050405020303" pitchFamily="18" charset="0"/>
                </a:endParaRPr>
              </a:p>
              <a:p>
                <a:pPr marL="400050" lvl="1" indent="0">
                  <a:buClr>
                    <a:srgbClr val="02407B"/>
                  </a:buClr>
                  <a:buSzPct val="75000"/>
                  <a:buNone/>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𝒙</m:t>
                          </m:r>
                        </m:e>
                        <m:sup>
                          <m:r>
                            <a:rPr lang="en-US" altLang="zh-CN" sz="2400" i="1">
                              <a:latin typeface="Cambria Math" panose="02040503050406030204" pitchFamily="18" charset="0"/>
                            </a:rPr>
                            <m:t>𝑇</m:t>
                          </m:r>
                        </m:sup>
                      </m:sSup>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𝑩</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𝑩</m:t>
                              </m:r>
                            </m:e>
                            <m:sup>
                              <m:r>
                                <a:rPr lang="en-US" altLang="zh-CN" sz="2400" i="1">
                                  <a:latin typeface="Cambria Math" panose="02040503050406030204" pitchFamily="18" charset="0"/>
                                </a:rPr>
                                <m:t>𝑇</m:t>
                              </m:r>
                            </m:sup>
                          </m:sSup>
                        </m:e>
                      </m:d>
                      <m:r>
                        <a:rPr lang="en-US" altLang="zh-CN" sz="2400" i="1">
                          <a:latin typeface="Cambria Math" panose="02040503050406030204" pitchFamily="18" charset="0"/>
                        </a:rPr>
                        <m:t>𝑑</m:t>
                      </m:r>
                      <m:r>
                        <a:rPr lang="en-US" altLang="zh-CN" sz="2400" b="1" i="1">
                          <a:latin typeface="Cambria Math" panose="02040503050406030204" pitchFamily="18" charset="0"/>
                        </a:rPr>
                        <m:t>𝒙</m:t>
                      </m:r>
                    </m:oMath>
                  </m:oMathPara>
                </a14:m>
                <a:endParaRPr lang="en-US" altLang="zh-CN" sz="2400" dirty="0">
                  <a:latin typeface="Georgia" panose="02040502050405020303" pitchFamily="18" charset="0"/>
                </a:endParaRPr>
              </a:p>
              <a:p>
                <a:pPr marL="400050" lvl="1" indent="0">
                  <a:buClr>
                    <a:srgbClr val="02407B"/>
                  </a:buClr>
                  <a:buSzPct val="75000"/>
                  <a:buNone/>
                  <a:defRPr/>
                </a:pPr>
                <a:endParaRPr lang="en-US" altLang="zh-CN" sz="2000" dirty="0">
                  <a:latin typeface="Georgia" panose="02040502050405020303" pitchFamily="18" charset="0"/>
                </a:endParaRPr>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endParaRPr lang="zh-CN" altLang="en-US" sz="2400" dirty="0">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神经网络中的</a:t>
            </a:r>
            <a:r>
              <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rPr>
              <a:t>梯度</a:t>
            </a:r>
            <a:endPar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2656"/>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深度学习</a:t>
            </a:r>
            <a:endParaRPr lang="zh-CN" altLang="en-US" dirty="0">
              <a:effectLst/>
              <a:latin typeface="黑体" panose="02010609060101010101" pitchFamily="2" charset="-122"/>
              <a:ea typeface="黑体" panose="02010609060101010101" pitchFamily="2" charset="-122"/>
            </a:endParaRPr>
          </a:p>
        </p:txBody>
      </p:sp>
      <p:sp>
        <p:nvSpPr>
          <p:cNvPr id="6" name="文本框 5"/>
          <p:cNvSpPr txBox="1"/>
          <p:nvPr/>
        </p:nvSpPr>
        <p:spPr>
          <a:xfrm>
            <a:off x="467544" y="1340768"/>
            <a:ext cx="8208912" cy="2677656"/>
          </a:xfrm>
          <a:prstGeom prst="rect">
            <a:avLst/>
          </a:prstGeom>
          <a:noFill/>
        </p:spPr>
        <p:txBody>
          <a:bodyPr wrap="square" rtlCol="0">
            <a:spAutoFit/>
          </a:bodyPr>
          <a:lstStyle/>
          <a:p>
            <a:pPr algn="just"/>
            <a:r>
              <a:rPr lang="zh-CN" altLang="en-US" sz="2400" b="0" dirty="0">
                <a:ea typeface="+mn-ea"/>
                <a:cs typeface="Times New Roman" panose="02020603050405020304" pitchFamily="18" charset="0"/>
              </a:rPr>
              <a:t>通过深度学习方法训练的网络通常被称为神经网络。尽管它与真实的神经细胞和结构之间的相似性仅仅停留于表面。</a:t>
            </a:r>
            <a:endParaRPr lang="en-US" altLang="zh-CN" sz="2400" b="0" dirty="0">
              <a:ea typeface="+mn-ea"/>
              <a:cs typeface="Times New Roman" panose="02020603050405020304" pitchFamily="18" charset="0"/>
            </a:endParaRPr>
          </a:p>
          <a:p>
            <a:pPr algn="just"/>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深度学习的基本思想是训练电路，使其计算路径可以很长，进而使得所有输入变量之间以复杂的方式相互作用，事实表明，这些电路模型具有足够的表达能力，它们在许多重要类型的学习问题中都能够拟合复杂的真实数据。</a:t>
            </a:r>
            <a:endParaRPr lang="zh-CN" altLang="en-US" sz="2400" b="0" dirty="0">
              <a:ea typeface="+mn-ea"/>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2656"/>
            <a:ext cx="7358114" cy="648816"/>
          </a:xfrm>
        </p:spPr>
        <p:txBody>
          <a:bodyPr/>
          <a:lstStyle/>
          <a:p>
            <a:r>
              <a:rPr lang="zh-CN" altLang="en-US" b="0" dirty="0">
                <a:effectLst/>
                <a:latin typeface="黑体" panose="02010609060101010101" pitchFamily="2" charset="-122"/>
                <a:ea typeface="黑体" panose="02010609060101010101" pitchFamily="2" charset="-122"/>
                <a:cs typeface="Times New Roman" panose="02020603050405020304" pitchFamily="18" charset="0"/>
                <a:sym typeface="+mn-ea"/>
              </a:rPr>
              <a:t>深度学习网络</a:t>
            </a:r>
            <a:endParaRPr lang="zh-CN" altLang="en-US" dirty="0">
              <a:effectLst/>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1"/>
          <a:stretch>
            <a:fillRect/>
          </a:stretch>
        </p:blipFill>
        <p:spPr>
          <a:xfrm>
            <a:off x="2051720" y="1196752"/>
            <a:ext cx="5364596" cy="2959777"/>
          </a:xfrm>
          <a:prstGeom prst="rect">
            <a:avLst/>
          </a:prstGeom>
        </p:spPr>
      </p:pic>
      <p:sp>
        <p:nvSpPr>
          <p:cNvPr id="6" name="文本框 5"/>
          <p:cNvSpPr txBox="1"/>
          <p:nvPr/>
        </p:nvSpPr>
        <p:spPr>
          <a:xfrm>
            <a:off x="539552" y="4365104"/>
            <a:ext cx="7920880" cy="1631216"/>
          </a:xfrm>
          <a:prstGeom prst="rect">
            <a:avLst/>
          </a:prstGeom>
          <a:noFill/>
        </p:spPr>
        <p:txBody>
          <a:bodyPr wrap="square" rtlCol="0">
            <a:spAutoFit/>
          </a:bodyPr>
          <a:lstStyle/>
          <a:p>
            <a:pPr algn="just"/>
            <a:r>
              <a:rPr lang="en-US" altLang="zh-CN" sz="2000" b="0" dirty="0">
                <a:ea typeface="+mn-ea"/>
                <a:cs typeface="Times New Roman" panose="02020603050405020304" pitchFamily="18" charset="0"/>
              </a:rPr>
              <a:t>(a) </a:t>
            </a:r>
            <a:r>
              <a:rPr lang="zh-CN" altLang="en-US" sz="2000" b="0" dirty="0">
                <a:ea typeface="+mn-ea"/>
                <a:cs typeface="Times New Roman" panose="02020603050405020304" pitchFamily="18" charset="0"/>
              </a:rPr>
              <a:t>浅层模型，例如线性回归，其输入到输出之间的计算路径很短。</a:t>
            </a:r>
            <a:endParaRPr lang="en-US" altLang="zh-CN" sz="2000" b="0" dirty="0">
              <a:ea typeface="+mn-ea"/>
              <a:cs typeface="Times New Roman" panose="02020603050405020304" pitchFamily="18" charset="0"/>
            </a:endParaRPr>
          </a:p>
          <a:p>
            <a:pPr algn="just"/>
            <a:r>
              <a:rPr lang="en-US" altLang="zh-CN" sz="2000" b="0" dirty="0">
                <a:ea typeface="+mn-ea"/>
                <a:cs typeface="Times New Roman" panose="02020603050405020304" pitchFamily="18" charset="0"/>
              </a:rPr>
              <a:t>(b) </a:t>
            </a:r>
            <a:r>
              <a:rPr lang="zh-CN" altLang="en-US" sz="2000" b="0" dirty="0">
                <a:ea typeface="+mn-ea"/>
                <a:cs typeface="Times New Roman" panose="02020603050405020304" pitchFamily="18" charset="0"/>
              </a:rPr>
              <a:t>决策列表网络中可能存在某些具有长计算路径的输入，但大多数计算路径都较短。</a:t>
            </a:r>
            <a:endParaRPr lang="en-US" altLang="zh-CN" sz="2000" b="0" dirty="0">
              <a:ea typeface="+mn-ea"/>
              <a:cs typeface="Times New Roman" panose="02020603050405020304" pitchFamily="18" charset="0"/>
            </a:endParaRPr>
          </a:p>
          <a:p>
            <a:pPr algn="just"/>
            <a:r>
              <a:rPr lang="en-US" altLang="zh-CN" sz="2000" b="0" dirty="0">
                <a:ea typeface="+mn-ea"/>
                <a:cs typeface="Times New Roman" panose="02020603050405020304" pitchFamily="18" charset="0"/>
              </a:rPr>
              <a:t>(c) </a:t>
            </a:r>
            <a:r>
              <a:rPr lang="zh-CN" altLang="en-US" sz="2000" b="0" dirty="0">
                <a:ea typeface="+mn-ea"/>
                <a:cs typeface="Times New Roman" panose="02020603050405020304" pitchFamily="18" charset="0"/>
              </a:rPr>
              <a:t>深度学习网络具有更长的计算路径，且每个变量都能与所有其他变量相互作用。</a:t>
            </a:r>
            <a:endParaRPr lang="zh-CN" altLang="en-US" sz="2000" b="0" dirty="0">
              <a:ea typeface="+mn-ea"/>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720824"/>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前馈网络</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1124744"/>
                <a:ext cx="8352928" cy="5328592"/>
              </a:xfrm>
            </p:spPr>
            <p:txBody>
              <a:bodyPr/>
              <a:lstStyle/>
              <a:p>
                <a:pPr algn="just"/>
                <a:r>
                  <a:rPr lang="zh-CN" altLang="en-US" sz="2400" dirty="0">
                    <a:latin typeface="Times New Roman" panose="02020603050405020304" pitchFamily="18" charset="0"/>
                    <a:ea typeface="+mn-ea"/>
                    <a:cs typeface="Times New Roman" panose="02020603050405020304" pitchFamily="18" charset="0"/>
                  </a:rPr>
                  <a:t>前馈网络</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en-US" altLang="zh-CN" sz="22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只在一个方向上有连接的网络，也就是说，它是一个有向无环图且有指定的输入和输出节点。每个节点计算一个关于输入的函数，并将结果传递给网络中的后续节点。信息从输入节点流向输出节点从而通过网络，且没有环路。</a:t>
                </a:r>
                <a:endParaRPr lang="en-US" altLang="zh-CN" sz="2200" dirty="0">
                  <a:latin typeface="Times New Roman" panose="02020603050405020304" pitchFamily="18" charset="0"/>
                  <a:ea typeface="+mn-ea"/>
                  <a:cs typeface="Times New Roman" panose="02020603050405020304" pitchFamily="18" charset="0"/>
                </a:endParaRPr>
              </a:p>
              <a:p>
                <a:pPr marL="0" indent="0" algn="just">
                  <a:buNone/>
                </a:pPr>
                <a:endParaRPr lang="en-US" altLang="zh-CN" sz="2200" dirty="0">
                  <a:latin typeface="Times New Roman" panose="02020603050405020304" pitchFamily="18" charset="0"/>
                  <a:ea typeface="+mn-ea"/>
                  <a:cs typeface="Times New Roman" panose="02020603050405020304" pitchFamily="18" charset="0"/>
                </a:endParaRPr>
              </a:p>
              <a:p>
                <a:pPr marL="0" indent="0" algn="just">
                  <a:buNone/>
                </a:pPr>
                <a:r>
                  <a:rPr lang="zh-CN" altLang="en-US" sz="2200" dirty="0">
                    <a:latin typeface="Times New Roman" panose="02020603050405020304" pitchFamily="18" charset="0"/>
                    <a:ea typeface="+mn-ea"/>
                    <a:cs typeface="Times New Roman" panose="02020603050405020304" pitchFamily="18" charset="0"/>
                  </a:rPr>
                  <a:t>网络中的每个节点称为一个单元，一个单元将计算来自前驱节点的输入的加权和，并使用一个非线性的函数产生该节点的输出。令</a:t>
                </a:r>
                <a14:m>
                  <m:oMath xmlns:m="http://schemas.openxmlformats.org/officeDocument/2006/math">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𝑎</m:t>
                        </m:r>
                      </m:e>
                      <m:sub>
                        <m:r>
                          <a:rPr lang="en-US" altLang="zh-CN" sz="2200" b="0" i="1" smtClean="0">
                            <a:latin typeface="Cambria Math" panose="02040503050406030204" pitchFamily="18" charset="0"/>
                            <a:ea typeface="+mn-ea"/>
                            <a:cs typeface="Times New Roman" panose="02020603050405020304" pitchFamily="18" charset="0"/>
                          </a:rPr>
                          <m:t>𝑗</m:t>
                        </m:r>
                      </m:sub>
                    </m:sSub>
                  </m:oMath>
                </a14:m>
                <a:r>
                  <a:rPr lang="zh-CN" altLang="en-US" sz="2200" dirty="0">
                    <a:latin typeface="Times New Roman" panose="02020603050405020304" pitchFamily="18" charset="0"/>
                    <a:ea typeface="+mn-ea"/>
                    <a:cs typeface="Times New Roman" panose="02020603050405020304" pitchFamily="18" charset="0"/>
                  </a:rPr>
                  <a:t>为单元</a:t>
                </a:r>
                <a14:m>
                  <m:oMath xmlns:m="http://schemas.openxmlformats.org/officeDocument/2006/math">
                    <m:r>
                      <a:rPr lang="en-US" altLang="zh-CN" sz="2200" b="0" i="1" smtClean="0">
                        <a:latin typeface="Cambria Math" panose="02040503050406030204" pitchFamily="18" charset="0"/>
                        <a:ea typeface="+mn-ea"/>
                        <a:cs typeface="Times New Roman" panose="02020603050405020304" pitchFamily="18" charset="0"/>
                      </a:rPr>
                      <m:t>𝑗</m:t>
                    </m:r>
                  </m:oMath>
                </a14:m>
                <a:r>
                  <a:rPr lang="zh-CN" altLang="en-US" sz="2200" dirty="0">
                    <a:latin typeface="Times New Roman" panose="02020603050405020304" pitchFamily="18" charset="0"/>
                    <a:ea typeface="+mn-ea"/>
                    <a:cs typeface="Times New Roman" panose="02020603050405020304" pitchFamily="18" charset="0"/>
                  </a:rPr>
                  <a:t>输出，并令</a:t>
                </a:r>
                <a14:m>
                  <m:oMath xmlns:m="http://schemas.openxmlformats.org/officeDocument/2006/math">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𝑤</m:t>
                        </m:r>
                      </m:e>
                      <m:sub>
                        <m:r>
                          <a:rPr lang="en-US" altLang="zh-CN" sz="2200" b="0" i="1" smtClean="0">
                            <a:latin typeface="Cambria Math" panose="02040503050406030204" pitchFamily="18" charset="0"/>
                            <a:ea typeface="+mn-ea"/>
                            <a:cs typeface="Times New Roman" panose="02020603050405020304" pitchFamily="18" charset="0"/>
                          </a:rPr>
                          <m:t>𝑖</m:t>
                        </m:r>
                        <m:r>
                          <a:rPr lang="en-US" altLang="zh-CN" sz="2200" b="0" i="1" smtClean="0">
                            <a:latin typeface="Cambria Math" panose="02040503050406030204" pitchFamily="18" charset="0"/>
                            <a:ea typeface="+mn-ea"/>
                            <a:cs typeface="Times New Roman" panose="02020603050405020304" pitchFamily="18" charset="0"/>
                          </a:rPr>
                          <m:t>,</m:t>
                        </m:r>
                        <m:r>
                          <a:rPr lang="en-US" altLang="zh-CN" sz="2200" b="0" i="1" smtClean="0">
                            <a:latin typeface="Cambria Math" panose="02040503050406030204" pitchFamily="18" charset="0"/>
                            <a:ea typeface="+mn-ea"/>
                            <a:cs typeface="Times New Roman" panose="02020603050405020304" pitchFamily="18" charset="0"/>
                          </a:rPr>
                          <m:t>𝑗</m:t>
                        </m:r>
                      </m:sub>
                    </m:sSub>
                  </m:oMath>
                </a14:m>
                <a:r>
                  <a:rPr lang="zh-CN" altLang="en-US" sz="2200" dirty="0">
                    <a:latin typeface="Times New Roman" panose="02020603050405020304" pitchFamily="18" charset="0"/>
                    <a:ea typeface="+mn-ea"/>
                    <a:cs typeface="Times New Roman" panose="02020603050405020304" pitchFamily="18" charset="0"/>
                  </a:rPr>
                  <a:t>为从单元</a:t>
                </a:r>
                <a14:m>
                  <m:oMath xmlns:m="http://schemas.openxmlformats.org/officeDocument/2006/math">
                    <m:r>
                      <a:rPr lang="en-US" altLang="zh-CN" sz="2200" b="0" i="1" smtClean="0">
                        <a:latin typeface="Cambria Math" panose="02040503050406030204" pitchFamily="18" charset="0"/>
                        <a:ea typeface="+mn-ea"/>
                        <a:cs typeface="Times New Roman" panose="02020603050405020304" pitchFamily="18" charset="0"/>
                      </a:rPr>
                      <m:t>𝑖</m:t>
                    </m:r>
                  </m:oMath>
                </a14:m>
                <a:r>
                  <a:rPr lang="zh-CN" altLang="en-US" sz="2200" dirty="0">
                    <a:latin typeface="Times New Roman" panose="02020603050405020304" pitchFamily="18" charset="0"/>
                    <a:ea typeface="+mn-ea"/>
                    <a:cs typeface="Times New Roman" panose="02020603050405020304" pitchFamily="18" charset="0"/>
                  </a:rPr>
                  <a:t>到单元</a:t>
                </a:r>
                <a14:m>
                  <m:oMath xmlns:m="http://schemas.openxmlformats.org/officeDocument/2006/math">
                    <m:r>
                      <a:rPr lang="en-US" altLang="zh-CN" sz="2200" b="0" i="1" smtClean="0">
                        <a:latin typeface="Cambria Math" panose="02040503050406030204" pitchFamily="18" charset="0"/>
                        <a:ea typeface="+mn-ea"/>
                        <a:cs typeface="Times New Roman" panose="02020603050405020304" pitchFamily="18" charset="0"/>
                      </a:rPr>
                      <m:t>𝑗</m:t>
                    </m:r>
                  </m:oMath>
                </a14:m>
                <a:r>
                  <a:rPr lang="zh-CN" altLang="en-US" sz="2200" dirty="0">
                    <a:latin typeface="Times New Roman" panose="02020603050405020304" pitchFamily="18" charset="0"/>
                    <a:ea typeface="+mn-ea"/>
                    <a:cs typeface="Times New Roman" panose="02020603050405020304" pitchFamily="18" charset="0"/>
                  </a:rPr>
                  <a:t>的连接的权重，有</a:t>
                </a:r>
                <a:endParaRPr lang="en-US" altLang="zh-CN" sz="22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𝑎</m:t>
                          </m:r>
                        </m:e>
                        <m:sub>
                          <m:r>
                            <a:rPr lang="en-US" altLang="zh-CN" sz="2200" b="0" i="1" smtClean="0">
                              <a:latin typeface="Cambria Math" panose="02040503050406030204" pitchFamily="18" charset="0"/>
                              <a:ea typeface="+mn-ea"/>
                              <a:cs typeface="Times New Roman" panose="02020603050405020304" pitchFamily="18" charset="0"/>
                            </a:rPr>
                            <m:t>𝑗</m:t>
                          </m:r>
                        </m:sub>
                      </m:sSub>
                      <m:r>
                        <a:rPr lang="en-US" altLang="zh-CN" sz="2200" b="0" i="1" smtClean="0">
                          <a:latin typeface="Cambria Math" panose="02040503050406030204" pitchFamily="18" charset="0"/>
                          <a:ea typeface="+mn-ea"/>
                          <a:cs typeface="Times New Roman" panose="02020603050405020304" pitchFamily="18" charset="0"/>
                        </a:rPr>
                        <m:t>=</m:t>
                      </m:r>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𝑔</m:t>
                          </m:r>
                        </m:e>
                        <m:sub>
                          <m:r>
                            <a:rPr lang="en-US" altLang="zh-CN" sz="2200" b="0" i="1" smtClean="0">
                              <a:latin typeface="Cambria Math" panose="02040503050406030204" pitchFamily="18" charset="0"/>
                              <a:ea typeface="+mn-ea"/>
                              <a:cs typeface="Times New Roman" panose="02020603050405020304" pitchFamily="18" charset="0"/>
                            </a:rPr>
                            <m:t>𝑗</m:t>
                          </m:r>
                        </m:sub>
                      </m:sSub>
                      <m:r>
                        <a:rPr lang="en-US" altLang="zh-CN" sz="2200" b="0" i="1" smtClean="0">
                          <a:latin typeface="Cambria Math" panose="02040503050406030204" pitchFamily="18" charset="0"/>
                          <a:ea typeface="+mn-ea"/>
                          <a:cs typeface="Times New Roman" panose="02020603050405020304" pitchFamily="18" charset="0"/>
                        </a:rPr>
                        <m:t>(</m:t>
                      </m:r>
                      <m:nary>
                        <m:naryPr>
                          <m:chr m:val="∑"/>
                          <m:supHide m:val="on"/>
                          <m:ctrlPr>
                            <a:rPr lang="en-US" altLang="zh-CN" sz="2200" b="0" i="1" smtClean="0">
                              <a:latin typeface="Cambria Math" panose="02040503050406030204" pitchFamily="18" charset="0"/>
                              <a:ea typeface="+mn-ea"/>
                              <a:cs typeface="Times New Roman" panose="02020603050405020304" pitchFamily="18" charset="0"/>
                            </a:rPr>
                          </m:ctrlPr>
                        </m:naryPr>
                        <m:sub>
                          <m:r>
                            <a:rPr lang="en-US" altLang="zh-CN" sz="2200" b="0" i="1" smtClean="0">
                              <a:latin typeface="Cambria Math" panose="02040503050406030204" pitchFamily="18" charset="0"/>
                              <a:ea typeface="+mn-ea"/>
                              <a:cs typeface="Times New Roman" panose="02020603050405020304" pitchFamily="18" charset="0"/>
                            </a:rPr>
                            <m:t>𝑖</m:t>
                          </m:r>
                        </m:sub>
                        <m:sup/>
                        <m:e>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𝑤</m:t>
                              </m:r>
                            </m:e>
                            <m:sub>
                              <m:r>
                                <a:rPr lang="en-US" altLang="zh-CN" sz="2200" b="0" i="1" smtClean="0">
                                  <a:latin typeface="Cambria Math" panose="02040503050406030204" pitchFamily="18" charset="0"/>
                                  <a:ea typeface="+mn-ea"/>
                                  <a:cs typeface="Times New Roman" panose="02020603050405020304" pitchFamily="18" charset="0"/>
                                </a:rPr>
                                <m:t>𝑖</m:t>
                              </m:r>
                              <m:r>
                                <a:rPr lang="en-US" altLang="zh-CN" sz="2200" b="0" i="1" smtClean="0">
                                  <a:latin typeface="Cambria Math" panose="02040503050406030204" pitchFamily="18" charset="0"/>
                                  <a:ea typeface="+mn-ea"/>
                                  <a:cs typeface="Times New Roman" panose="02020603050405020304" pitchFamily="18" charset="0"/>
                                </a:rPr>
                                <m:t>,</m:t>
                              </m:r>
                              <m:r>
                                <a:rPr lang="en-US" altLang="zh-CN" sz="2200" b="0" i="1" smtClean="0">
                                  <a:latin typeface="Cambria Math" panose="02040503050406030204" pitchFamily="18" charset="0"/>
                                  <a:ea typeface="+mn-ea"/>
                                  <a:cs typeface="Times New Roman" panose="02020603050405020304" pitchFamily="18" charset="0"/>
                                </a:rPr>
                                <m:t>𝑗</m:t>
                              </m:r>
                            </m:sub>
                          </m:sSub>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𝑎</m:t>
                              </m:r>
                            </m:e>
                            <m:sub>
                              <m:r>
                                <a:rPr lang="en-US" altLang="zh-CN" sz="2200" b="0" i="1" smtClean="0">
                                  <a:latin typeface="Cambria Math" panose="02040503050406030204" pitchFamily="18" charset="0"/>
                                  <a:ea typeface="+mn-ea"/>
                                  <a:cs typeface="Times New Roman" panose="02020603050405020304" pitchFamily="18" charset="0"/>
                                </a:rPr>
                                <m:t>𝑖</m:t>
                              </m:r>
                            </m:sub>
                          </m:sSub>
                        </m:e>
                      </m:nary>
                      <m:r>
                        <a:rPr lang="en-US" altLang="zh-CN" sz="2200" b="0" i="1" smtClean="0">
                          <a:latin typeface="Cambria Math" panose="02040503050406030204" pitchFamily="18" charset="0"/>
                          <a:ea typeface="+mn-ea"/>
                          <a:cs typeface="Times New Roman" panose="02020603050405020304" pitchFamily="18" charset="0"/>
                        </a:rPr>
                        <m:t>)</m:t>
                      </m:r>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𝑖</m:t>
                      </m:r>
                      <m:sSub>
                        <m:sSubPr>
                          <m:ctrlP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200" dirty="0">
                  <a:latin typeface="Times New Roman" panose="02020603050405020304" pitchFamily="18" charset="0"/>
                  <a:ea typeface="+mn-ea"/>
                  <a:cs typeface="Times New Roman" panose="02020603050405020304" pitchFamily="18" charset="0"/>
                </a:endParaRPr>
              </a:p>
              <a:p>
                <a:pPr marL="0" indent="0" algn="just">
                  <a:buNone/>
                </a:pPr>
                <a14:m>
                  <m:oMath xmlns:m="http://schemas.openxmlformats.org/officeDocument/2006/math">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𝑔</m:t>
                        </m:r>
                      </m:e>
                      <m:sub>
                        <m:r>
                          <a:rPr lang="en-US" altLang="zh-CN" sz="2200" b="0" i="1" smtClean="0">
                            <a:latin typeface="Cambria Math" panose="02040503050406030204" pitchFamily="18" charset="0"/>
                            <a:ea typeface="+mn-ea"/>
                            <a:cs typeface="Times New Roman" panose="02020603050405020304" pitchFamily="18" charset="0"/>
                          </a:rPr>
                          <m:t>𝑗</m:t>
                        </m:r>
                      </m:sub>
                    </m:sSub>
                  </m:oMath>
                </a14:m>
                <a:r>
                  <a:rPr lang="zh-CN" altLang="en-US" sz="2200" dirty="0">
                    <a:latin typeface="Times New Roman" panose="02020603050405020304" pitchFamily="18" charset="0"/>
                    <a:ea typeface="+mn-ea"/>
                    <a:cs typeface="Times New Roman" panose="02020603050405020304" pitchFamily="18" charset="0"/>
                  </a:rPr>
                  <a:t>为用于单元</a:t>
                </a:r>
                <a14:m>
                  <m:oMath xmlns:m="http://schemas.openxmlformats.org/officeDocument/2006/math">
                    <m:r>
                      <a:rPr lang="en-US" altLang="zh-CN" sz="2200" b="0" i="1" smtClean="0">
                        <a:latin typeface="Cambria Math" panose="02040503050406030204" pitchFamily="18" charset="0"/>
                        <a:ea typeface="+mn-ea"/>
                        <a:cs typeface="Times New Roman" panose="02020603050405020304" pitchFamily="18" charset="0"/>
                      </a:rPr>
                      <m:t>𝑗</m:t>
                    </m:r>
                  </m:oMath>
                </a14:m>
                <a:r>
                  <a:rPr lang="zh-CN" altLang="en-US" sz="2200" dirty="0">
                    <a:latin typeface="Times New Roman" panose="02020603050405020304" pitchFamily="18" charset="0"/>
                    <a:ea typeface="+mn-ea"/>
                    <a:cs typeface="Times New Roman" panose="02020603050405020304" pitchFamily="18" charset="0"/>
                  </a:rPr>
                  <a:t>的非线性激活函数，</a:t>
                </a:r>
                <a14:m>
                  <m:oMath xmlns:m="http://schemas.openxmlformats.org/officeDocument/2006/math">
                    <m:r>
                      <a:rPr lang="en-US" altLang="zh-CN" sz="2200" i="1">
                        <a:latin typeface="Cambria Math" panose="02040503050406030204" pitchFamily="18" charset="0"/>
                        <a:ea typeface="Cambria Math" panose="02040503050406030204" pitchFamily="18" charset="0"/>
                        <a:cs typeface="Times New Roman" panose="02020603050405020304" pitchFamily="18" charset="0"/>
                      </a:rPr>
                      <m:t>𝑖</m:t>
                    </m:r>
                    <m:sSub>
                      <m:sSubPr>
                        <m:ctrlPr>
                          <a:rPr lang="en-US"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sz="2200" i="1">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zh-CN" altLang="en-US" sz="2200" dirty="0">
                    <a:latin typeface="Times New Roman" panose="02020603050405020304" pitchFamily="18" charset="0"/>
                    <a:ea typeface="+mn-ea"/>
                    <a:cs typeface="Times New Roman" panose="02020603050405020304" pitchFamily="18" charset="0"/>
                  </a:rPr>
                  <a:t>是单元</a:t>
                </a:r>
                <a14:m>
                  <m:oMath xmlns:m="http://schemas.openxmlformats.org/officeDocument/2006/math">
                    <m:r>
                      <a:rPr lang="en-US" altLang="zh-CN" sz="2200" b="0" i="1" smtClean="0">
                        <a:latin typeface="Cambria Math" panose="02040503050406030204" pitchFamily="18" charset="0"/>
                        <a:ea typeface="+mn-ea"/>
                        <a:cs typeface="Times New Roman" panose="02020603050405020304" pitchFamily="18" charset="0"/>
                      </a:rPr>
                      <m:t>𝑗</m:t>
                    </m:r>
                  </m:oMath>
                </a14:m>
                <a:r>
                  <a:rPr lang="zh-CN" altLang="en-US" sz="2200" dirty="0">
                    <a:latin typeface="Times New Roman" panose="02020603050405020304" pitchFamily="18" charset="0"/>
                    <a:ea typeface="+mn-ea"/>
                    <a:cs typeface="Times New Roman" panose="02020603050405020304" pitchFamily="18" charset="0"/>
                  </a:rPr>
                  <a:t>的输入的加权和。</a:t>
                </a:r>
                <a:endParaRPr lang="en-US" altLang="zh-CN" sz="2200" dirty="0">
                  <a:latin typeface="Times New Roman" panose="02020603050405020304" pitchFamily="18" charset="0"/>
                  <a:ea typeface="+mn-ea"/>
                  <a:cs typeface="Times New Roman" panose="02020603050405020304" pitchFamily="18" charset="0"/>
                </a:endParaRPr>
              </a:p>
              <a:p>
                <a:pPr marL="0" indent="0" algn="just">
                  <a:buNone/>
                </a:pPr>
                <a:r>
                  <a:rPr lang="zh-CN" altLang="en-US" sz="2200" dirty="0">
                    <a:latin typeface="Times New Roman" panose="02020603050405020304" pitchFamily="18" charset="0"/>
                    <a:ea typeface="+mn-ea"/>
                    <a:cs typeface="Times New Roman" panose="02020603050405020304" pitchFamily="18" charset="0"/>
                  </a:rPr>
                  <a:t>向量形式：</a:t>
                </a:r>
                <a14:m>
                  <m:oMath xmlns:m="http://schemas.openxmlformats.org/officeDocument/2006/math">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𝑎</m:t>
                        </m:r>
                      </m:e>
                      <m:sub>
                        <m:r>
                          <a:rPr lang="en-US" altLang="zh-CN" sz="2200" b="0" i="1" smtClean="0">
                            <a:latin typeface="Cambria Math" panose="02040503050406030204" pitchFamily="18" charset="0"/>
                            <a:ea typeface="+mn-ea"/>
                            <a:cs typeface="Times New Roman" panose="02020603050405020304" pitchFamily="18" charset="0"/>
                          </a:rPr>
                          <m:t>𝑗</m:t>
                        </m:r>
                      </m:sub>
                    </m:sSub>
                    <m:r>
                      <a:rPr lang="en-US" altLang="zh-CN" sz="2200" b="0" i="1" smtClean="0">
                        <a:latin typeface="Cambria Math" panose="02040503050406030204" pitchFamily="18" charset="0"/>
                        <a:ea typeface="+mn-ea"/>
                        <a:cs typeface="Times New Roman" panose="02020603050405020304" pitchFamily="18" charset="0"/>
                      </a:rPr>
                      <m:t>=</m:t>
                    </m:r>
                    <m:sSub>
                      <m:sSubPr>
                        <m:ctrlPr>
                          <a:rPr lang="en-US" altLang="zh-CN" sz="2200" b="0" i="1" smtClean="0">
                            <a:latin typeface="Cambria Math" panose="02040503050406030204" pitchFamily="18" charset="0"/>
                            <a:ea typeface="+mn-ea"/>
                            <a:cs typeface="Times New Roman" panose="02020603050405020304" pitchFamily="18" charset="0"/>
                          </a:rPr>
                        </m:ctrlPr>
                      </m:sSubPr>
                      <m:e>
                        <m:r>
                          <a:rPr lang="en-US" altLang="zh-CN" sz="2200" b="0" i="1" smtClean="0">
                            <a:latin typeface="Cambria Math" panose="02040503050406030204" pitchFamily="18" charset="0"/>
                            <a:ea typeface="+mn-ea"/>
                            <a:cs typeface="Times New Roman" panose="02020603050405020304" pitchFamily="18" charset="0"/>
                          </a:rPr>
                          <m:t>𝑔</m:t>
                        </m:r>
                      </m:e>
                      <m:sub>
                        <m:r>
                          <a:rPr lang="en-US" altLang="zh-CN" sz="2200" b="0" i="1" smtClean="0">
                            <a:latin typeface="Cambria Math" panose="02040503050406030204" pitchFamily="18" charset="0"/>
                            <a:ea typeface="+mn-ea"/>
                            <a:cs typeface="Times New Roman" panose="02020603050405020304" pitchFamily="18" charset="0"/>
                          </a:rPr>
                          <m:t>𝑗</m:t>
                        </m:r>
                      </m:sub>
                    </m:sSub>
                    <m:r>
                      <a:rPr lang="en-US" altLang="zh-CN" sz="2200" b="0" i="1" smtClean="0">
                        <a:latin typeface="Cambria Math" panose="02040503050406030204" pitchFamily="18" charset="0"/>
                        <a:ea typeface="+mn-ea"/>
                        <a:cs typeface="Times New Roman" panose="02020603050405020304" pitchFamily="18" charset="0"/>
                      </a:rPr>
                      <m:t>(</m:t>
                    </m:r>
                    <m:sSup>
                      <m:sSupPr>
                        <m:ctrlPr>
                          <a:rPr lang="en-US" altLang="zh-CN" sz="2200" b="0" i="1" smtClean="0">
                            <a:latin typeface="Cambria Math" panose="02040503050406030204" pitchFamily="18" charset="0"/>
                            <a:ea typeface="+mn-ea"/>
                            <a:cs typeface="Times New Roman" panose="02020603050405020304" pitchFamily="18" charset="0"/>
                          </a:rPr>
                        </m:ctrlPr>
                      </m:sSupPr>
                      <m:e>
                        <m:r>
                          <a:rPr lang="en-US" altLang="zh-CN" sz="2200" b="1" i="1" smtClean="0">
                            <a:latin typeface="Cambria Math" panose="02040503050406030204" pitchFamily="18" charset="0"/>
                            <a:ea typeface="+mn-ea"/>
                            <a:cs typeface="Times New Roman" panose="02020603050405020304" pitchFamily="18" charset="0"/>
                          </a:rPr>
                          <m:t>𝒘</m:t>
                        </m:r>
                      </m:e>
                      <m:sup>
                        <m:r>
                          <a:rPr lang="en-US" altLang="zh-CN" sz="2200" b="0" i="1" smtClean="0">
                            <a:latin typeface="Cambria Math" panose="02040503050406030204" pitchFamily="18" charset="0"/>
                            <a:ea typeface="+mn-ea"/>
                            <a:cs typeface="Times New Roman" panose="02020603050405020304" pitchFamily="18" charset="0"/>
                          </a:rPr>
                          <m:t>𝑇</m:t>
                        </m:r>
                      </m:sup>
                    </m:sSup>
                    <m:r>
                      <a:rPr lang="en-US" altLang="zh-CN" sz="2200" b="1" i="1" smtClean="0">
                        <a:latin typeface="Cambria Math" panose="02040503050406030204" pitchFamily="18" charset="0"/>
                        <a:ea typeface="+mn-ea"/>
                        <a:cs typeface="Times New Roman" panose="02020603050405020304" pitchFamily="18" charset="0"/>
                      </a:rPr>
                      <m:t>𝒙</m:t>
                    </m:r>
                    <m:r>
                      <a:rPr lang="en-US" altLang="zh-CN" sz="2200" b="0" i="1" smtClean="0">
                        <a:latin typeface="Cambria Math" panose="02040503050406030204" pitchFamily="18" charset="0"/>
                        <a:ea typeface="+mn-ea"/>
                        <a:cs typeface="Times New Roman" panose="02020603050405020304" pitchFamily="18" charset="0"/>
                      </a:rPr>
                      <m:t>)</m:t>
                    </m:r>
                  </m:oMath>
                </a14:m>
                <a:endParaRPr lang="zh-CN" altLang="en-US" sz="22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5536" y="1124744"/>
                <a:ext cx="8352928" cy="5328592"/>
              </a:xfrm>
              <a:blipFill rotWithShape="1">
                <a:blip r:embed="rId1"/>
                <a:stretch>
                  <a:fillRect l="-7" t="-3" r="1"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2656"/>
            <a:ext cx="7358114" cy="648816"/>
          </a:xfrm>
        </p:spPr>
        <p:txBody>
          <a:bodyPr/>
          <a:lstStyle/>
          <a:p>
            <a:r>
              <a:rPr lang="zh-CN" altLang="en-US" dirty="0">
                <a:effectLst/>
              </a:rPr>
              <a:t>万能近似</a:t>
            </a:r>
            <a:endParaRPr lang="zh-CN" altLang="en-US" dirty="0">
              <a:effectLst/>
            </a:endParaRPr>
          </a:p>
        </p:txBody>
      </p:sp>
      <p:sp>
        <p:nvSpPr>
          <p:cNvPr id="3" name="内容占位符 2"/>
          <p:cNvSpPr>
            <a:spLocks noGrp="1"/>
          </p:cNvSpPr>
          <p:nvPr>
            <p:ph idx="1"/>
          </p:nvPr>
        </p:nvSpPr>
        <p:spPr/>
        <p:txBody>
          <a:bodyPr/>
          <a:lstStyle/>
          <a:p>
            <a:pPr algn="just"/>
            <a:r>
              <a:rPr lang="zh-CN" altLang="en-US" sz="2400" dirty="0">
                <a:latin typeface="Times New Roman" panose="02020603050405020304" pitchFamily="18" charset="0"/>
                <a:ea typeface="+mn-ea"/>
                <a:cs typeface="Times New Roman" panose="02020603050405020304" pitchFamily="18" charset="0"/>
              </a:rPr>
              <a:t>激活函数是非线性的这一事实非常重要，因为如果它不是非线性的，那么任意多个单元组成的网络将仍然只能表示一个线性函数。</a:t>
            </a:r>
            <a:endParaRPr lang="en-US" altLang="zh-CN" sz="2400" dirty="0">
              <a:latin typeface="Times New Roman" panose="02020603050405020304" pitchFamily="18" charset="0"/>
              <a:ea typeface="+mn-ea"/>
              <a:cs typeface="Times New Roman" panose="02020603050405020304" pitchFamily="18" charset="0"/>
            </a:endParaRPr>
          </a:p>
          <a:p>
            <a:pPr algn="just"/>
            <a:r>
              <a:rPr lang="zh-CN" altLang="en-US" sz="2400" dirty="0">
                <a:latin typeface="Times New Roman" panose="02020603050405020304" pitchFamily="18" charset="0"/>
                <a:ea typeface="+mn-ea"/>
                <a:cs typeface="Times New Roman" panose="02020603050405020304" pitchFamily="18" charset="0"/>
              </a:rPr>
              <a:t>万能近似</a:t>
            </a:r>
            <a:r>
              <a:rPr lang="en-US" altLang="zh-CN" sz="2400" dirty="0">
                <a:latin typeface="Times New Roman" panose="02020603050405020304" pitchFamily="18" charset="0"/>
                <a:ea typeface="+mn-ea"/>
                <a:cs typeface="Times New Roman" panose="02020603050405020304" pitchFamily="18" charset="0"/>
              </a:rPr>
              <a:t>(universal approximation)</a:t>
            </a:r>
            <a:r>
              <a:rPr lang="zh-CN" altLang="en-US" sz="2400" dirty="0">
                <a:latin typeface="Times New Roman" panose="02020603050405020304" pitchFamily="18" charset="0"/>
                <a:ea typeface="+mn-ea"/>
                <a:cs typeface="Times New Roman" panose="02020603050405020304" pitchFamily="18" charset="0"/>
              </a:rPr>
              <a:t>定理表明，一个网络只要有两层计算单元，且其中第一层是非线性的，第二层是线性的，那么它就可以以任意精度逼近任何连续函数。换句话说，足够大的网络可以实现连续函数的查找表，就像足够大的决策树可以实现布尔函数的查找表一样。</a:t>
            </a:r>
            <a:endParaRPr lang="zh-CN" altLang="en-US" sz="2400" dirty="0">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函数的基本概念</a:t>
            </a:r>
            <a:endParaRPr lang="zh-CN" altLang="en-US" dirty="0">
              <a:latin typeface="+mj-ea"/>
              <a:ea typeface="+mj-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sz="2800" dirty="0">
                    <a:cs typeface="Times New Roman" panose="02020603050405020304" pitchFamily="18" charset="0"/>
                  </a:rPr>
                  <a:t>设</a:t>
                </a:r>
                <a14:m>
                  <m:oMath xmlns:m="http://schemas.openxmlformats.org/officeDocument/2006/math">
                    <m:r>
                      <a:rPr lang="en-US" altLang="zh-CN" sz="2800" b="0" i="1" smtClean="0">
                        <a:latin typeface="Cambria Math" panose="02040503050406030204" pitchFamily="18" charset="0"/>
                      </a:rPr>
                      <m:t>𝐸</m:t>
                    </m:r>
                  </m:oMath>
                </a14:m>
                <a:r>
                  <a:rPr lang="zh-CN" altLang="en-US" sz="2800" dirty="0">
                    <a:cs typeface="Times New Roman" panose="02020603050405020304" pitchFamily="18" charset="0"/>
                  </a:rPr>
                  <a:t>是一个点集，下面介绍一些概念。</a:t>
                </a:r>
                <a:endParaRPr lang="en-US" altLang="zh-CN" sz="2800" dirty="0">
                  <a:cs typeface="Times New Roman" panose="02020603050405020304" pitchFamily="18" charset="0"/>
                </a:endParaRPr>
              </a:p>
              <a:p>
                <a:pPr indent="0"/>
                <a:r>
                  <a:rPr lang="zh-CN" altLang="en-US" sz="2800" b="1" dirty="0">
                    <a:cs typeface="Times New Roman" panose="02020603050405020304" pitchFamily="18" charset="0"/>
                  </a:rPr>
                  <a:t>聚点</a:t>
                </a:r>
                <a:r>
                  <a:rPr lang="zh-CN" altLang="en-US" sz="2800" dirty="0">
                    <a:cs typeface="Times New Roman" panose="02020603050405020304" pitchFamily="18" charset="0"/>
                  </a:rPr>
                  <a:t>：设</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0</m:t>
                        </m:r>
                      </m:sub>
                    </m:sSub>
                  </m:oMath>
                </a14:m>
                <a:r>
                  <a:rPr lang="zh-CN" altLang="en-US" sz="2800" dirty="0">
                    <a:cs typeface="Times New Roman" panose="02020603050405020304" pitchFamily="18" charset="0"/>
                  </a:rPr>
                  <a:t>是平面上的一点，它可以属于</a:t>
                </a:r>
                <a14:m>
                  <m:oMath xmlns:m="http://schemas.openxmlformats.org/officeDocument/2006/math">
                    <m:r>
                      <a:rPr lang="en-US" altLang="zh-CN" sz="2800" b="0" i="1" smtClean="0">
                        <a:latin typeface="Cambria Math" panose="02040503050406030204" pitchFamily="18" charset="0"/>
                      </a:rPr>
                      <m:t>𝐸</m:t>
                    </m:r>
                  </m:oMath>
                </a14:m>
                <a:r>
                  <a:rPr lang="zh-CN" altLang="en-US" sz="2800" dirty="0">
                    <a:cs typeface="Times New Roman" panose="02020603050405020304" pitchFamily="18" charset="0"/>
                  </a:rPr>
                  <a:t>，也可以不属于</a:t>
                </a:r>
                <a14:m>
                  <m:oMath xmlns:m="http://schemas.openxmlformats.org/officeDocument/2006/math">
                    <m:r>
                      <a:rPr lang="en-US" altLang="zh-CN" sz="2800" i="1">
                        <a:latin typeface="Cambria Math" panose="02040503050406030204" pitchFamily="18" charset="0"/>
                      </a:rPr>
                      <m:t>𝐸</m:t>
                    </m:r>
                  </m:oMath>
                </a14:m>
                <a:r>
                  <a:rPr lang="zh-CN" altLang="en-US" sz="2800" dirty="0">
                    <a:cs typeface="Times New Roman" panose="02020603050405020304" pitchFamily="18" charset="0"/>
                  </a:rPr>
                  <a:t>。如果对</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oMath>
                </a14:m>
                <a:r>
                  <a:rPr lang="zh-CN" altLang="en-US" sz="2800" dirty="0">
                    <a:cs typeface="Times New Roman" panose="02020603050405020304" pitchFamily="18" charset="0"/>
                  </a:rPr>
                  <a:t>的任何一个</a:t>
                </a:r>
                <a14:m>
                  <m:oMath xmlns:m="http://schemas.openxmlformats.org/officeDocument/2006/math">
                    <m:r>
                      <a:rPr lang="en-US" altLang="zh-CN" sz="2800" b="0" i="1" smtClean="0">
                        <a:latin typeface="Cambria Math" panose="02040503050406030204" pitchFamily="18" charset="0"/>
                      </a:rPr>
                      <m:t>𝜖</m:t>
                    </m:r>
                  </m:oMath>
                </a14:m>
                <a:r>
                  <a:rPr lang="zh-CN" altLang="en-US" sz="2800" dirty="0">
                    <a:cs typeface="Times New Roman" panose="02020603050405020304" pitchFamily="18" charset="0"/>
                  </a:rPr>
                  <a:t>邻域</a:t>
                </a:r>
                <a14:m>
                  <m:oMath xmlns:m="http://schemas.openxmlformats.org/officeDocument/2006/math">
                    <m:r>
                      <a:rPr lang="en-US" altLang="zh-CN" sz="2800" b="0" i="1" dirty="0" smtClean="0">
                        <a:latin typeface="Cambria Math" panose="02040503050406030204" pitchFamily="18" charset="0"/>
                      </a:rPr>
                      <m:t>𝑂</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𝑀</m:t>
                        </m:r>
                      </m:e>
                      <m:sub>
                        <m:r>
                          <a:rPr lang="en-US" altLang="zh-CN" sz="2800" b="0" i="1" dirty="0" smtClean="0">
                            <a:latin typeface="Cambria Math" panose="02040503050406030204" pitchFamily="18" charset="0"/>
                          </a:rPr>
                          <m:t>0</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𝜖</m:t>
                    </m:r>
                    <m:r>
                      <a:rPr lang="en-US" altLang="zh-CN" sz="2800" b="0" i="1" dirty="0" smtClean="0">
                        <a:latin typeface="Cambria Math" panose="02040503050406030204" pitchFamily="18" charset="0"/>
                      </a:rPr>
                      <m:t>)</m:t>
                    </m:r>
                  </m:oMath>
                </a14:m>
                <a:r>
                  <a:rPr lang="zh-CN" altLang="en-US" sz="2800" dirty="0">
                    <a:cs typeface="Times New Roman" panose="02020603050405020304" pitchFamily="18" charset="0"/>
                  </a:rPr>
                  <a:t>，在这一邻域内至少含有</a:t>
                </a:r>
                <a14:m>
                  <m:oMath xmlns:m="http://schemas.openxmlformats.org/officeDocument/2006/math">
                    <m:r>
                      <a:rPr lang="en-US" altLang="zh-CN" sz="2800" i="1">
                        <a:latin typeface="Cambria Math" panose="02040503050406030204" pitchFamily="18" charset="0"/>
                      </a:rPr>
                      <m:t>𝐸</m:t>
                    </m:r>
                  </m:oMath>
                </a14:m>
                <a:r>
                  <a:rPr lang="zh-CN" altLang="en-US" sz="2800" dirty="0">
                    <a:cs typeface="Times New Roman" panose="02020603050405020304" pitchFamily="18" charset="0"/>
                  </a:rPr>
                  <a:t>中一个（不等于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oMath>
                </a14:m>
                <a:r>
                  <a:rPr lang="zh-CN" altLang="en-US" sz="2800" dirty="0">
                    <a:cs typeface="Times New Roman" panose="02020603050405020304" pitchFamily="18" charset="0"/>
                  </a:rPr>
                  <a:t>的）点，就称</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oMath>
                </a14:m>
                <a:r>
                  <a:rPr lang="zh-CN" altLang="en-US" sz="2800" dirty="0">
                    <a:cs typeface="Times New Roman" panose="02020603050405020304" pitchFamily="18" charset="0"/>
                  </a:rPr>
                  <a:t>是</a:t>
                </a:r>
                <a14:m>
                  <m:oMath xmlns:m="http://schemas.openxmlformats.org/officeDocument/2006/math">
                    <m:r>
                      <a:rPr lang="en-US" altLang="zh-CN" sz="2800" i="1">
                        <a:latin typeface="Cambria Math" panose="02040503050406030204" pitchFamily="18" charset="0"/>
                      </a:rPr>
                      <m:t>𝐸</m:t>
                    </m:r>
                  </m:oMath>
                </a14:m>
                <a:r>
                  <a:rPr lang="zh-CN" altLang="en-US" sz="2800" dirty="0">
                    <a:cs typeface="Times New Roman" panose="02020603050405020304" pitchFamily="18" charset="0"/>
                  </a:rPr>
                  <a:t>的一个聚点。</a:t>
                </a:r>
                <a:endParaRPr lang="en-US" altLang="zh-CN" sz="2800" dirty="0">
                  <a:cs typeface="Times New Roman" panose="02020603050405020304" pitchFamily="18" charset="0"/>
                </a:endParaRPr>
              </a:p>
              <a:p>
                <a:pPr indent="0"/>
                <a:r>
                  <a:rPr lang="zh-CN" altLang="en-US" sz="2800" dirty="0">
                    <a:cs typeface="Times New Roman" panose="02020603050405020304" pitchFamily="18" charset="0"/>
                  </a:rPr>
                  <a:t>性质：设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oMath>
                </a14:m>
                <a:r>
                  <a:rPr lang="zh-CN" altLang="en-US" sz="2800" dirty="0">
                    <a:cs typeface="Times New Roman" panose="02020603050405020304" pitchFamily="18" charset="0"/>
                  </a:rPr>
                  <a:t>是</a:t>
                </a:r>
                <a14:m>
                  <m:oMath xmlns:m="http://schemas.openxmlformats.org/officeDocument/2006/math">
                    <m:r>
                      <a:rPr lang="en-US" altLang="zh-CN" sz="2800" b="0" i="1" smtClean="0">
                        <a:latin typeface="Cambria Math" panose="02040503050406030204" pitchFamily="18" charset="0"/>
                      </a:rPr>
                      <m:t>𝐸</m:t>
                    </m:r>
                  </m:oMath>
                </a14:m>
                <a:r>
                  <a:rPr lang="zh-CN" altLang="en-US" sz="2800" dirty="0">
                    <a:cs typeface="Times New Roman" panose="02020603050405020304" pitchFamily="18" charset="0"/>
                  </a:rPr>
                  <a:t>的聚点，则在中存在一个点列</a:t>
                </a:r>
                <a14:m>
                  <m:oMath xmlns:m="http://schemas.openxmlformats.org/officeDocument/2006/math">
                    <m:r>
                      <a:rPr lang="en-US" altLang="zh-CN" sz="2800" i="1" dirty="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𝑛</m:t>
                        </m:r>
                      </m:sub>
                    </m:sSub>
                    <m:r>
                      <a:rPr lang="en-US" altLang="zh-CN" sz="2800" i="1" dirty="0">
                        <a:latin typeface="Cambria Math" panose="02040503050406030204" pitchFamily="18" charset="0"/>
                      </a:rPr>
                      <m:t>}</m:t>
                    </m:r>
                  </m:oMath>
                </a14:m>
                <a:r>
                  <a:rPr lang="zh-CN" altLang="en-US" sz="2800" dirty="0">
                    <a:cs typeface="Times New Roman" panose="02020603050405020304" pitchFamily="18" charset="0"/>
                  </a:rPr>
                  <a:t>以</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0</m:t>
                        </m:r>
                      </m:sub>
                    </m:sSub>
                  </m:oMath>
                </a14:m>
                <a:r>
                  <a:rPr lang="zh-CN" altLang="en-US" sz="2800" dirty="0">
                    <a:cs typeface="Times New Roman" panose="02020603050405020304" pitchFamily="18" charset="0"/>
                  </a:rPr>
                  <a:t>为极限。</a:t>
                </a:r>
                <a:endParaRPr lang="en-US" altLang="zh-CN" sz="2800" dirty="0">
                  <a:cs typeface="Times New Roman" panose="02020603050405020304" pitchFamily="18" charset="0"/>
                </a:endParaRPr>
              </a:p>
              <a:p>
                <a:pPr indent="0"/>
                <a:endParaRPr lang="en-US" altLang="zh-CN" sz="2800" dirty="0">
                  <a:cs typeface="Times New Roman" panose="02020603050405020304" pitchFamily="18" charset="0"/>
                </a:endParaRPr>
              </a:p>
              <a:p>
                <a:pPr indent="0"/>
                <a:r>
                  <a:rPr lang="zh-CN" altLang="en-US" sz="2800" b="1" dirty="0">
                    <a:cs typeface="Times New Roman" panose="02020603050405020304" pitchFamily="18" charset="0"/>
                  </a:rPr>
                  <a:t>闭集</a:t>
                </a:r>
                <a:r>
                  <a:rPr lang="zh-CN" altLang="en-US" sz="2800" dirty="0">
                    <a:cs typeface="Times New Roman" panose="02020603050405020304" pitchFamily="18" charset="0"/>
                  </a:rPr>
                  <a:t>：设</a:t>
                </a:r>
                <a14:m>
                  <m:oMath xmlns:m="http://schemas.openxmlformats.org/officeDocument/2006/math">
                    <m:r>
                      <a:rPr lang="en-US" altLang="zh-CN" sz="2800" b="0" i="1" smtClean="0">
                        <a:latin typeface="Cambria Math" panose="02040503050406030204" pitchFamily="18" charset="0"/>
                      </a:rPr>
                      <m:t>𝐸</m:t>
                    </m:r>
                  </m:oMath>
                </a14:m>
                <a:r>
                  <a:rPr lang="zh-CN" altLang="en-US" sz="2800" dirty="0">
                    <a:cs typeface="Times New Roman" panose="02020603050405020304" pitchFamily="18" charset="0"/>
                  </a:rPr>
                  <a:t>的所有聚点都在</a:t>
                </a:r>
                <a14:m>
                  <m:oMath xmlns:m="http://schemas.openxmlformats.org/officeDocument/2006/math">
                    <m:r>
                      <a:rPr lang="en-US" altLang="zh-CN" sz="2800" i="1">
                        <a:latin typeface="Cambria Math" panose="02040503050406030204" pitchFamily="18" charset="0"/>
                      </a:rPr>
                      <m:t>𝐸</m:t>
                    </m:r>
                  </m:oMath>
                </a14:m>
                <a:r>
                  <a:rPr lang="zh-CN" altLang="en-US" sz="2800" dirty="0">
                    <a:cs typeface="Times New Roman" panose="02020603050405020304" pitchFamily="18" charset="0"/>
                  </a:rPr>
                  <a:t>内，就称</a:t>
                </a:r>
                <a14:m>
                  <m:oMath xmlns:m="http://schemas.openxmlformats.org/officeDocument/2006/math">
                    <m:r>
                      <a:rPr lang="en-US" altLang="zh-CN" sz="2800" i="1">
                        <a:latin typeface="Cambria Math" panose="02040503050406030204" pitchFamily="18" charset="0"/>
                      </a:rPr>
                      <m:t>𝐸</m:t>
                    </m:r>
                  </m:oMath>
                </a14:m>
                <a:r>
                  <a:rPr lang="zh-CN" altLang="en-US" sz="2800" dirty="0">
                    <a:cs typeface="Times New Roman" panose="02020603050405020304" pitchFamily="18" charset="0"/>
                  </a:rPr>
                  <a:t>是</a:t>
                </a:r>
                <a:r>
                  <a:rPr lang="zh-CN" altLang="en-US" sz="2800" b="1" dirty="0">
                    <a:cs typeface="Times New Roman" panose="02020603050405020304" pitchFamily="18" charset="0"/>
                  </a:rPr>
                  <a:t>闭集，</a:t>
                </a:r>
                <a:r>
                  <a:rPr lang="zh-CN" altLang="en-US" sz="2800" dirty="0">
                    <a:cs typeface="Times New Roman" panose="02020603050405020304" pitchFamily="18" charset="0"/>
                  </a:rPr>
                  <a:t>例如由</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𝑦</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oMath>
                </a14:m>
                <a:r>
                  <a:rPr lang="zh-CN" altLang="en-US" sz="2800" dirty="0">
                    <a:cs typeface="Times New Roman" panose="02020603050405020304" pitchFamily="18" charset="0"/>
                  </a:rPr>
                  <a:t>所组成的点集就是一个闭集。</a:t>
                </a:r>
                <a:endParaRPr lang="zh-CN" altLang="en-US" sz="2800"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403920"/>
            <a:ext cx="7358114" cy="576808"/>
          </a:xfrm>
        </p:spPr>
        <p:txBody>
          <a:bodyPr/>
          <a:lstStyle/>
          <a:p>
            <a:r>
              <a:rPr lang="zh-CN" altLang="en-US" dirty="0">
                <a:effectLst/>
              </a:rPr>
              <a:t>激活函数</a:t>
            </a:r>
            <a:endParaRPr lang="zh-CN" altLang="en-US" dirty="0">
              <a:effectLst/>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lgn="just"/>
                <a:r>
                  <a:rPr lang="zh-CN" altLang="en-US" sz="2400" dirty="0">
                    <a:latin typeface="Times New Roman" panose="02020603050405020304" pitchFamily="18" charset="0"/>
                    <a:ea typeface="+mn-ea"/>
                    <a:cs typeface="Times New Roman" panose="02020603050405020304" pitchFamily="18" charset="0"/>
                  </a:rPr>
                  <a:t>逻辑斯谛函数或</a:t>
                </a:r>
                <a:r>
                  <a:rPr lang="en-US" altLang="zh-CN" sz="2400" dirty="0">
                    <a:latin typeface="Times New Roman" panose="02020603050405020304" pitchFamily="18" charset="0"/>
                    <a:ea typeface="+mn-ea"/>
                    <a:cs typeface="Times New Roman" panose="02020603050405020304" pitchFamily="18" charset="0"/>
                  </a:rPr>
                  <a:t>sigmoid</a:t>
                </a:r>
                <a:r>
                  <a:rPr lang="zh-CN" altLang="en-US" sz="2400" dirty="0">
                    <a:latin typeface="Times New Roman" panose="02020603050405020304" pitchFamily="18" charset="0"/>
                    <a:ea typeface="+mn-ea"/>
                    <a:cs typeface="Times New Roman" panose="02020603050405020304" pitchFamily="18" charset="0"/>
                  </a:rPr>
                  <a:t>函数</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𝜎</m:t>
                      </m:r>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𝑥</m:t>
                          </m:r>
                        </m:e>
                      </m:d>
                      <m:r>
                        <a:rPr lang="en-US" altLang="zh-CN" sz="2400" b="0" i="1" smtClean="0">
                          <a:latin typeface="Cambria Math" panose="02040503050406030204" pitchFamily="18" charset="0"/>
                          <a:ea typeface="+mn-ea"/>
                        </a:rPr>
                        <m:t>=</m:t>
                      </m:r>
                      <m:f>
                        <m:fPr>
                          <m:ctrlPr>
                            <a:rPr lang="en-US" altLang="zh-CN" sz="2400" b="0" i="1" smtClean="0">
                              <a:latin typeface="Cambria Math" panose="02040503050406030204" pitchFamily="18" charset="0"/>
                              <a:ea typeface="+mn-ea"/>
                            </a:rPr>
                          </m:ctrlPr>
                        </m:fPr>
                        <m:num>
                          <m:r>
                            <a:rPr lang="en-US" altLang="zh-CN" sz="2400" b="0" i="1" smtClean="0">
                              <a:latin typeface="Cambria Math" panose="02040503050406030204" pitchFamily="18" charset="0"/>
                              <a:ea typeface="+mn-ea"/>
                            </a:rPr>
                            <m:t>1</m:t>
                          </m:r>
                        </m:num>
                        <m:den>
                          <m:r>
                            <a:rPr lang="en-US" altLang="zh-CN" sz="2400" b="0" i="1" smtClean="0">
                              <a:latin typeface="Cambria Math" panose="02040503050406030204" pitchFamily="18" charset="0"/>
                              <a:ea typeface="+mn-ea"/>
                            </a:rPr>
                            <m:t>1</m:t>
                          </m:r>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𝑒</m:t>
                              </m:r>
                            </m:e>
                            <m:sup>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sup>
                          </m:sSup>
                        </m:den>
                      </m:f>
                    </m:oMath>
                  </m:oMathPara>
                </a14:m>
                <a:endParaRPr lang="en-US" altLang="zh-CN" sz="2400" dirty="0">
                  <a:latin typeface="Times New Roman" panose="02020603050405020304" pitchFamily="18" charset="0"/>
                  <a:ea typeface="+mn-ea"/>
                  <a:cs typeface="Times New Roman" panose="02020603050405020304" pitchFamily="18" charset="0"/>
                </a:endParaRPr>
              </a:p>
              <a:p>
                <a:pPr algn="just"/>
                <a:r>
                  <a:rPr lang="en-US" altLang="zh-CN" sz="2400" dirty="0" err="1">
                    <a:latin typeface="Times New Roman" panose="02020603050405020304" pitchFamily="18" charset="0"/>
                    <a:ea typeface="+mn-ea"/>
                    <a:cs typeface="Times New Roman" panose="02020603050405020304" pitchFamily="18" charset="0"/>
                  </a:rPr>
                  <a:t>ReLU</a:t>
                </a:r>
                <a:r>
                  <a:rPr lang="en-US" altLang="zh-CN" sz="2400" dirty="0">
                    <a:latin typeface="Times New Roman" panose="02020603050405020304" pitchFamily="18" charset="0"/>
                    <a:ea typeface="+mn-ea"/>
                    <a:cs typeface="Times New Roman" panose="02020603050405020304" pitchFamily="18" charset="0"/>
                  </a:rPr>
                  <a:t>(rectified linear unit)</a:t>
                </a:r>
                <a:r>
                  <a:rPr lang="zh-CN" altLang="en-US" sz="2400" dirty="0">
                    <a:latin typeface="Times New Roman" panose="02020603050405020304" pitchFamily="18" charset="0"/>
                    <a:ea typeface="+mn-ea"/>
                    <a:cs typeface="Times New Roman" panose="02020603050405020304" pitchFamily="18" charset="0"/>
                  </a:rPr>
                  <a:t>函数</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ea typeface="+mn-ea"/>
                        </a:rPr>
                        <m:t>ReLU</m:t>
                      </m:r>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𝑥</m:t>
                          </m:r>
                        </m:e>
                      </m:d>
                      <m:r>
                        <a:rPr lang="en-US" altLang="zh-CN" sz="2400" b="0" i="1" smtClean="0">
                          <a:latin typeface="Cambria Math" panose="02040503050406030204" pitchFamily="18" charset="0"/>
                          <a:ea typeface="+mn-ea"/>
                        </a:rPr>
                        <m:t>=</m:t>
                      </m:r>
                      <m:r>
                        <m:rPr>
                          <m:sty m:val="p"/>
                        </m:rPr>
                        <a:rPr lang="en-US" altLang="zh-CN" sz="2400" b="0" i="0" smtClean="0">
                          <a:latin typeface="Cambria Math" panose="02040503050406030204" pitchFamily="18" charset="0"/>
                          <a:ea typeface="+mn-ea"/>
                        </a:rPr>
                        <m:t>max</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0</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m:t>
                      </m:r>
                    </m:oMath>
                  </m:oMathPara>
                </a14:m>
                <a:endParaRPr lang="en-US" altLang="zh-CN" sz="2400" dirty="0">
                  <a:latin typeface="Times New Roman" panose="02020603050405020304" pitchFamily="18" charset="0"/>
                  <a:ea typeface="+mn-ea"/>
                  <a:cs typeface="Times New Roman" panose="02020603050405020304" pitchFamily="18" charset="0"/>
                </a:endParaRPr>
              </a:p>
              <a:p>
                <a:pPr algn="just"/>
                <a:r>
                  <a:rPr lang="en-US" altLang="zh-CN" sz="2400" dirty="0" err="1">
                    <a:latin typeface="Times New Roman" panose="02020603050405020304" pitchFamily="18" charset="0"/>
                    <a:ea typeface="+mn-ea"/>
                    <a:cs typeface="Times New Roman" panose="02020603050405020304" pitchFamily="18" charset="0"/>
                  </a:rPr>
                  <a:t>softplus</a:t>
                </a:r>
                <a:r>
                  <a:rPr lang="zh-CN" altLang="en-US" sz="2400" dirty="0">
                    <a:latin typeface="Times New Roman" panose="02020603050405020304" pitchFamily="18" charset="0"/>
                    <a:ea typeface="+mn-ea"/>
                    <a:cs typeface="Times New Roman" panose="02020603050405020304" pitchFamily="18" charset="0"/>
                  </a:rPr>
                  <a:t>函数</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m:rPr>
                          <m:sty m:val="p"/>
                        </m:rPr>
                        <a:rPr lang="en-US" altLang="zh-CN" sz="2400" i="0" dirty="0">
                          <a:latin typeface="Cambria Math" panose="02040503050406030204" pitchFamily="18" charset="0"/>
                          <a:ea typeface="+mn-ea"/>
                        </a:rPr>
                        <m:t>so</m:t>
                      </m:r>
                      <m:r>
                        <m:rPr>
                          <m:sty m:val="p"/>
                        </m:rPr>
                        <a:rPr lang="en-US" altLang="zh-CN" sz="2400" b="0" i="0" dirty="0" smtClean="0">
                          <a:latin typeface="Cambria Math" panose="02040503050406030204" pitchFamily="18" charset="0"/>
                          <a:ea typeface="+mn-ea"/>
                        </a:rPr>
                        <m:t>ftplus</m:t>
                      </m:r>
                      <m:d>
                        <m:dPr>
                          <m:ctrlPr>
                            <a:rPr lang="en-US" altLang="zh-CN" sz="2400" b="0" i="1" dirty="0" smtClean="0">
                              <a:latin typeface="Cambria Math" panose="02040503050406030204" pitchFamily="18" charset="0"/>
                              <a:ea typeface="+mn-ea"/>
                            </a:rPr>
                          </m:ctrlPr>
                        </m:dPr>
                        <m:e>
                          <m:r>
                            <a:rPr lang="en-US" altLang="zh-CN" sz="2400" b="0" i="1" dirty="0" smtClean="0">
                              <a:latin typeface="Cambria Math" panose="02040503050406030204" pitchFamily="18" charset="0"/>
                              <a:ea typeface="+mn-ea"/>
                            </a:rPr>
                            <m:t>𝑥</m:t>
                          </m:r>
                        </m:e>
                      </m:d>
                      <m:r>
                        <a:rPr lang="en-US" altLang="zh-CN" sz="2400" b="0" i="1" dirty="0" smtClean="0">
                          <a:latin typeface="Cambria Math" panose="02040503050406030204" pitchFamily="18" charset="0"/>
                          <a:ea typeface="+mn-ea"/>
                        </a:rPr>
                        <m:t>=</m:t>
                      </m:r>
                      <m:r>
                        <m:rPr>
                          <m:sty m:val="p"/>
                        </m:rPr>
                        <a:rPr lang="en-US" altLang="zh-CN" sz="2400" b="0" i="0" dirty="0" smtClean="0">
                          <a:latin typeface="Cambria Math" panose="02040503050406030204" pitchFamily="18" charset="0"/>
                          <a:ea typeface="+mn-ea"/>
                        </a:rPr>
                        <m:t>log</m:t>
                      </m:r>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1</m:t>
                      </m:r>
                      <m:r>
                        <a:rPr lang="en-US" altLang="zh-CN" sz="2400" b="0" i="1" dirty="0" smtClean="0">
                          <a:latin typeface="Cambria Math" panose="02040503050406030204" pitchFamily="18" charset="0"/>
                          <a:ea typeface="+mn-ea"/>
                        </a:rPr>
                        <m:t>+</m:t>
                      </m:r>
                      <m:sSup>
                        <m:sSupPr>
                          <m:ctrlPr>
                            <a:rPr lang="en-US" altLang="zh-CN" sz="2400" b="0" i="1" dirty="0" smtClean="0">
                              <a:latin typeface="Cambria Math" panose="02040503050406030204" pitchFamily="18" charset="0"/>
                              <a:ea typeface="+mn-ea"/>
                            </a:rPr>
                          </m:ctrlPr>
                        </m:sSupPr>
                        <m:e>
                          <m:r>
                            <a:rPr lang="en-US" altLang="zh-CN" sz="2400" b="0" i="1" dirty="0" smtClean="0">
                              <a:latin typeface="Cambria Math" panose="02040503050406030204" pitchFamily="18" charset="0"/>
                              <a:ea typeface="+mn-ea"/>
                            </a:rPr>
                            <m:t>𝑒</m:t>
                          </m:r>
                        </m:e>
                        <m:sup>
                          <m:r>
                            <a:rPr lang="en-US" altLang="zh-CN" sz="2400" b="0" i="1" dirty="0" smtClean="0">
                              <a:latin typeface="Cambria Math" panose="02040503050406030204" pitchFamily="18" charset="0"/>
                              <a:ea typeface="+mn-ea"/>
                            </a:rPr>
                            <m:t>𝑥</m:t>
                          </m:r>
                        </m:sup>
                      </m:sSup>
                      <m:r>
                        <a:rPr lang="en-US" altLang="zh-CN" sz="2400" b="0" i="1" dirty="0" smtClean="0">
                          <a:latin typeface="Cambria Math" panose="02040503050406030204" pitchFamily="18" charset="0"/>
                          <a:ea typeface="+mn-ea"/>
                        </a:rPr>
                        <m:t>)</m:t>
                      </m:r>
                    </m:oMath>
                  </m:oMathPara>
                </a14:m>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en-US" altLang="zh-CN" sz="2400" dirty="0" err="1">
                    <a:latin typeface="Times New Roman" panose="02020603050405020304" pitchFamily="18" charset="0"/>
                    <a:ea typeface="+mn-ea"/>
                    <a:cs typeface="Times New Roman" panose="02020603050405020304" pitchFamily="18" charset="0"/>
                  </a:rPr>
                  <a:t>softplus</a:t>
                </a:r>
                <a:r>
                  <a:rPr lang="zh-CN" altLang="en-US" sz="2400" dirty="0">
                    <a:latin typeface="Times New Roman" panose="02020603050405020304" pitchFamily="18" charset="0"/>
                    <a:ea typeface="+mn-ea"/>
                    <a:cs typeface="Times New Roman" panose="02020603050405020304" pitchFamily="18" charset="0"/>
                  </a:rPr>
                  <a:t>函数是</a:t>
                </a:r>
                <a:r>
                  <a:rPr lang="en-US" altLang="zh-CN" sz="2400" dirty="0" err="1">
                    <a:latin typeface="Times New Roman" panose="02020603050405020304" pitchFamily="18" charset="0"/>
                    <a:ea typeface="+mn-ea"/>
                    <a:cs typeface="Times New Roman" panose="02020603050405020304" pitchFamily="18" charset="0"/>
                  </a:rPr>
                  <a:t>ReLU</a:t>
                </a:r>
                <a:r>
                  <a:rPr lang="zh-CN" altLang="en-US" sz="2400" dirty="0">
                    <a:latin typeface="Times New Roman" panose="02020603050405020304" pitchFamily="18" charset="0"/>
                    <a:ea typeface="+mn-ea"/>
                    <a:cs typeface="Times New Roman" panose="02020603050405020304" pitchFamily="18" charset="0"/>
                  </a:rPr>
                  <a:t>函数的光滑版本，导数是</a:t>
                </a:r>
                <a:r>
                  <a:rPr lang="en-US" altLang="zh-CN" sz="2400" dirty="0">
                    <a:latin typeface="Times New Roman" panose="02020603050405020304" pitchFamily="18" charset="0"/>
                    <a:ea typeface="+mn-ea"/>
                    <a:cs typeface="Times New Roman" panose="02020603050405020304" pitchFamily="18" charset="0"/>
                  </a:rPr>
                  <a:t>sigmoid</a:t>
                </a:r>
                <a:r>
                  <a:rPr lang="zh-CN" altLang="en-US" sz="2400" dirty="0">
                    <a:latin typeface="Times New Roman" panose="02020603050405020304" pitchFamily="18" charset="0"/>
                    <a:ea typeface="+mn-ea"/>
                    <a:cs typeface="Times New Roman" panose="02020603050405020304" pitchFamily="18" charset="0"/>
                  </a:rPr>
                  <a:t>函数。</a:t>
                </a:r>
                <a:endParaRPr lang="en-US" altLang="zh-CN" sz="2400" dirty="0">
                  <a:latin typeface="Times New Roman" panose="02020603050405020304" pitchFamily="18" charset="0"/>
                  <a:ea typeface="+mn-ea"/>
                  <a:cs typeface="Times New Roman" panose="02020603050405020304" pitchFamily="18" charset="0"/>
                </a:endParaRPr>
              </a:p>
              <a:p>
                <a:pPr algn="just"/>
                <a:r>
                  <a:rPr lang="en-US" altLang="zh-CN" sz="2400" dirty="0">
                    <a:latin typeface="Times New Roman" panose="02020603050405020304" pitchFamily="18" charset="0"/>
                    <a:ea typeface="+mn-ea"/>
                    <a:cs typeface="Times New Roman" panose="02020603050405020304" pitchFamily="18" charset="0"/>
                  </a:rPr>
                  <a:t>tanh</a:t>
                </a:r>
                <a:r>
                  <a:rPr lang="zh-CN" altLang="en-US" sz="2400" dirty="0">
                    <a:latin typeface="Times New Roman" panose="02020603050405020304" pitchFamily="18" charset="0"/>
                    <a:ea typeface="+mn-ea"/>
                    <a:cs typeface="Times New Roman" panose="02020603050405020304" pitchFamily="18" charset="0"/>
                  </a:rPr>
                  <a:t>函数</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mn-ea"/>
                              <a:cs typeface="Times New Roman" panose="02020603050405020304" pitchFamily="18" charset="0"/>
                            </a:rPr>
                          </m:ctrlPr>
                        </m:funcPr>
                        <m:fName>
                          <m:r>
                            <m:rPr>
                              <m:sty m:val="p"/>
                            </m:rPr>
                            <a:rPr lang="en-US" altLang="zh-CN" sz="2400" b="0" i="0" smtClean="0">
                              <a:latin typeface="Cambria Math" panose="02040503050406030204" pitchFamily="18" charset="0"/>
                              <a:ea typeface="+mn-ea"/>
                              <a:cs typeface="Times New Roman" panose="02020603050405020304" pitchFamily="18" charset="0"/>
                            </a:rPr>
                            <m:t>tanh</m:t>
                          </m:r>
                        </m:fName>
                        <m:e>
                          <m:d>
                            <m:dPr>
                              <m:ctrlPr>
                                <a:rPr lang="en-US" altLang="zh-CN" sz="2400" b="0" i="1" smtClean="0">
                                  <a:latin typeface="Cambria Math" panose="02040503050406030204" pitchFamily="18" charset="0"/>
                                  <a:ea typeface="+mn-ea"/>
                                  <a:cs typeface="Times New Roman" panose="02020603050405020304" pitchFamily="18" charset="0"/>
                                </a:rPr>
                              </m:ctrlPr>
                            </m:dPr>
                            <m:e>
                              <m:r>
                                <a:rPr lang="en-US" altLang="zh-CN" sz="2400" b="0" i="1" smtClean="0">
                                  <a:latin typeface="Cambria Math" panose="02040503050406030204" pitchFamily="18" charset="0"/>
                                  <a:ea typeface="+mn-ea"/>
                                  <a:cs typeface="Times New Roman" panose="02020603050405020304" pitchFamily="18" charset="0"/>
                                </a:rPr>
                                <m:t>𝑥</m:t>
                              </m:r>
                            </m:e>
                          </m:d>
                        </m:e>
                      </m:func>
                      <m:r>
                        <a:rPr lang="en-US" altLang="zh-CN" sz="2400" b="0" i="1" smtClean="0">
                          <a:latin typeface="Cambria Math" panose="02040503050406030204" pitchFamily="18" charset="0"/>
                          <a:ea typeface="+mn-ea"/>
                          <a:cs typeface="Times New Roman" panose="02020603050405020304" pitchFamily="18" charset="0"/>
                        </a:rPr>
                        <m:t>=</m:t>
                      </m:r>
                      <m:f>
                        <m:fPr>
                          <m:ctrlPr>
                            <a:rPr lang="en-US" altLang="zh-CN" sz="2400" b="0" i="1" smtClean="0">
                              <a:latin typeface="Cambria Math" panose="02040503050406030204" pitchFamily="18" charset="0"/>
                              <a:ea typeface="+mn-ea"/>
                              <a:cs typeface="Times New Roman" panose="02020603050405020304" pitchFamily="18" charset="0"/>
                            </a:rPr>
                          </m:ctrlPr>
                        </m:fPr>
                        <m:num>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i="1">
                                  <a:latin typeface="Cambria Math" panose="02040503050406030204" pitchFamily="18" charset="0"/>
                                  <a:cs typeface="Times New Roman" panose="02020603050405020304" pitchFamily="18" charset="0"/>
                                </a:rPr>
                                <m:t>2</m:t>
                              </m:r>
                              <m:r>
                                <a:rPr lang="en-US" altLang="zh-CN" sz="2400" i="1">
                                  <a:latin typeface="Cambria Math" panose="02040503050406030204" pitchFamily="18" charset="0"/>
                                  <a:cs typeface="Times New Roman" panose="02020603050405020304" pitchFamily="18" charset="0"/>
                                </a:rPr>
                                <m:t>𝑥</m:t>
                              </m:r>
                            </m:sup>
                          </m:sSup>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num>
                        <m:den>
                          <m:sSup>
                            <m:sSupPr>
                              <m:ctrlPr>
                                <a:rPr lang="en-US" altLang="zh-CN" sz="2400" b="0" i="1" smtClean="0">
                                  <a:latin typeface="Cambria Math" panose="02040503050406030204" pitchFamily="18" charset="0"/>
                                  <a:ea typeface="+mn-ea"/>
                                  <a:cs typeface="Times New Roman" panose="02020603050405020304" pitchFamily="18" charset="0"/>
                                </a:rPr>
                              </m:ctrlPr>
                            </m:sSupPr>
                            <m:e>
                              <m:r>
                                <a:rPr lang="en-US" altLang="zh-CN" sz="2400" b="0" i="1" smtClean="0">
                                  <a:latin typeface="Cambria Math" panose="02040503050406030204" pitchFamily="18" charset="0"/>
                                  <a:ea typeface="+mn-ea"/>
                                  <a:cs typeface="Times New Roman" panose="02020603050405020304" pitchFamily="18" charset="0"/>
                                </a:rPr>
                                <m:t>𝑒</m:t>
                              </m:r>
                            </m:e>
                            <m:sup>
                              <m:r>
                                <a:rPr lang="en-US" altLang="zh-CN" sz="2400" b="0" i="1" smtClean="0">
                                  <a:latin typeface="Cambria Math" panose="02040503050406030204" pitchFamily="18" charset="0"/>
                                  <a:ea typeface="+mn-ea"/>
                                  <a:cs typeface="Times New Roman" panose="02020603050405020304" pitchFamily="18" charset="0"/>
                                </a:rPr>
                                <m:t>2</m:t>
                              </m:r>
                              <m:r>
                                <a:rPr lang="en-US" altLang="zh-CN" sz="2400" b="0" i="1" smtClean="0">
                                  <a:latin typeface="Cambria Math" panose="02040503050406030204" pitchFamily="18" charset="0"/>
                                  <a:ea typeface="+mn-ea"/>
                                  <a:cs typeface="Times New Roman" panose="02020603050405020304" pitchFamily="18" charset="0"/>
                                </a:rPr>
                                <m:t>𝑥</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den>
                      </m:f>
                    </m:oMath>
                  </m:oMathPara>
                </a14:m>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en-US" altLang="zh-CN" sz="2400" dirty="0">
                    <a:latin typeface="Times New Roman" panose="02020603050405020304" pitchFamily="18" charset="0"/>
                    <a:ea typeface="+mn-ea"/>
                    <a:cs typeface="Times New Roman" panose="02020603050405020304" pitchFamily="18" charset="0"/>
                  </a:rPr>
                  <a:t>tanh</a:t>
                </a:r>
                <a:r>
                  <a:rPr lang="zh-CN" altLang="en-US" sz="2400" dirty="0">
                    <a:latin typeface="Times New Roman" panose="02020603050405020304" pitchFamily="18" charset="0"/>
                    <a:ea typeface="+mn-ea"/>
                    <a:cs typeface="Times New Roman" panose="02020603050405020304" pitchFamily="18" charset="0"/>
                  </a:rPr>
                  <a:t>函数是</a:t>
                </a:r>
                <a:r>
                  <a:rPr lang="en-US" altLang="zh-CN" sz="2400" dirty="0">
                    <a:latin typeface="Times New Roman" panose="02020603050405020304" pitchFamily="18" charset="0"/>
                    <a:ea typeface="+mn-ea"/>
                    <a:cs typeface="Times New Roman" panose="02020603050405020304" pitchFamily="18" charset="0"/>
                  </a:rPr>
                  <a:t>sigmoid</a:t>
                </a:r>
                <a:r>
                  <a:rPr lang="zh-CN" altLang="en-US" sz="2400" dirty="0">
                    <a:latin typeface="Times New Roman" panose="02020603050405020304" pitchFamily="18" charset="0"/>
                    <a:ea typeface="+mn-ea"/>
                    <a:cs typeface="Times New Roman" panose="02020603050405020304" pitchFamily="18" charset="0"/>
                  </a:rPr>
                  <a:t>函数经过伸缩与平移后的版本，即</a:t>
                </a:r>
                <a14:m>
                  <m:oMath xmlns:m="http://schemas.openxmlformats.org/officeDocument/2006/math">
                    <m:func>
                      <m:funcPr>
                        <m:ctrlPr>
                          <a:rPr lang="en-US" altLang="zh-CN" sz="2400" b="0" i="1" smtClean="0">
                            <a:latin typeface="Cambria Math" panose="02040503050406030204" pitchFamily="18" charset="0"/>
                            <a:ea typeface="+mn-ea"/>
                            <a:cs typeface="Times New Roman" panose="02020603050405020304" pitchFamily="18" charset="0"/>
                          </a:rPr>
                        </m:ctrlPr>
                      </m:funcPr>
                      <m:fName>
                        <m:r>
                          <m:rPr>
                            <m:sty m:val="p"/>
                          </m:rPr>
                          <a:rPr lang="en-US" altLang="zh-CN" sz="2400" b="0" i="0" smtClean="0">
                            <a:latin typeface="Cambria Math" panose="02040503050406030204" pitchFamily="18" charset="0"/>
                            <a:ea typeface="+mn-ea"/>
                            <a:cs typeface="Times New Roman" panose="02020603050405020304" pitchFamily="18" charset="0"/>
                          </a:rPr>
                          <m:t>tanh</m:t>
                        </m:r>
                      </m:fName>
                      <m:e>
                        <m:d>
                          <m:dPr>
                            <m:ctrlPr>
                              <a:rPr lang="en-US" altLang="zh-CN" sz="2400" b="0" i="1" smtClean="0">
                                <a:latin typeface="Cambria Math" panose="02040503050406030204" pitchFamily="18" charset="0"/>
                                <a:ea typeface="+mn-ea"/>
                                <a:cs typeface="Times New Roman" panose="02020603050405020304" pitchFamily="18" charset="0"/>
                              </a:rPr>
                            </m:ctrlPr>
                          </m:dPr>
                          <m:e>
                            <m:r>
                              <a:rPr lang="en-US" altLang="zh-CN" sz="2400" b="0" i="1" smtClean="0">
                                <a:latin typeface="Cambria Math" panose="02040503050406030204" pitchFamily="18" charset="0"/>
                                <a:ea typeface="+mn-ea"/>
                                <a:cs typeface="Times New Roman" panose="02020603050405020304" pitchFamily="18" charset="0"/>
                              </a:rPr>
                              <m:t>𝑥</m:t>
                            </m:r>
                          </m:e>
                        </m:d>
                      </m:e>
                    </m:func>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2</m:t>
                    </m:r>
                    <m:r>
                      <a:rPr lang="en-US" altLang="zh-CN" sz="2400" b="0" i="1" smtClean="0">
                        <a:latin typeface="Cambria Math" panose="02040503050406030204" pitchFamily="18" charset="0"/>
                        <a:ea typeface="+mn-ea"/>
                        <a:cs typeface="Times New Roman" panose="02020603050405020304" pitchFamily="18" charset="0"/>
                      </a:rPr>
                      <m:t>𝜎</m:t>
                    </m:r>
                    <m:d>
                      <m:dPr>
                        <m:ctrlPr>
                          <a:rPr lang="en-US" altLang="zh-CN" sz="2400" b="0" i="1" smtClean="0">
                            <a:latin typeface="Cambria Math" panose="02040503050406030204" pitchFamily="18" charset="0"/>
                            <a:ea typeface="+mn-ea"/>
                            <a:cs typeface="Times New Roman" panose="02020603050405020304" pitchFamily="18" charset="0"/>
                          </a:rPr>
                        </m:ctrlPr>
                      </m:dPr>
                      <m:e>
                        <m:r>
                          <a:rPr lang="en-US" altLang="zh-CN" sz="2400" b="0" i="1" smtClean="0">
                            <a:latin typeface="Cambria Math" panose="02040503050406030204" pitchFamily="18" charset="0"/>
                            <a:ea typeface="+mn-ea"/>
                            <a:cs typeface="Times New Roman" panose="02020603050405020304" pitchFamily="18" charset="0"/>
                          </a:rPr>
                          <m:t>2</m:t>
                        </m:r>
                        <m:r>
                          <a:rPr lang="en-US" altLang="zh-CN" sz="2400" b="0" i="1" smtClean="0">
                            <a:latin typeface="Cambria Math" panose="02040503050406030204" pitchFamily="18" charset="0"/>
                            <a:ea typeface="+mn-ea"/>
                            <a:cs typeface="Times New Roman" panose="02020603050405020304" pitchFamily="18" charset="0"/>
                          </a:rPr>
                          <m:t>𝑥</m:t>
                        </m:r>
                      </m:e>
                    </m:d>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oMath>
                </a14:m>
                <a:endParaRPr lang="en-US" altLang="zh-CN" sz="24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rPr>
              <a:t>激活函数</a:t>
            </a:r>
            <a:endParaRPr lang="zh-CN" altLang="en-US" dirty="0">
              <a:effectLst/>
            </a:endParaRPr>
          </a:p>
        </p:txBody>
      </p:sp>
      <p:pic>
        <p:nvPicPr>
          <p:cNvPr id="4" name="内容占位符 3"/>
          <p:cNvPicPr>
            <a:picLocks noGrp="1" noChangeAspect="1"/>
          </p:cNvPicPr>
          <p:nvPr>
            <p:ph idx="1"/>
          </p:nvPr>
        </p:nvPicPr>
        <p:blipFill>
          <a:blip r:embed="rId1"/>
          <a:stretch>
            <a:fillRect/>
          </a:stretch>
        </p:blipFill>
        <p:spPr>
          <a:xfrm>
            <a:off x="613396" y="1340768"/>
            <a:ext cx="7771431" cy="2376264"/>
          </a:xfrm>
          <a:prstGeom prst="rect">
            <a:avLst/>
          </a:prstGeom>
        </p:spPr>
      </p:pic>
      <p:sp>
        <p:nvSpPr>
          <p:cNvPr id="5" name="文本框 4"/>
          <p:cNvSpPr txBox="1"/>
          <p:nvPr/>
        </p:nvSpPr>
        <p:spPr>
          <a:xfrm>
            <a:off x="575556" y="4077072"/>
            <a:ext cx="7992888" cy="1200329"/>
          </a:xfrm>
          <a:prstGeom prst="rect">
            <a:avLst/>
          </a:prstGeom>
          <a:noFill/>
        </p:spPr>
        <p:txBody>
          <a:bodyPr wrap="square" rtlCol="0">
            <a:spAutoFit/>
          </a:bodyPr>
          <a:lstStyle/>
          <a:p>
            <a:pPr algn="just"/>
            <a:r>
              <a:rPr lang="en-US" altLang="zh-CN" sz="2400" b="0" dirty="0">
                <a:ea typeface="+mn-ea"/>
                <a:cs typeface="Times New Roman" panose="02020603050405020304" pitchFamily="18" charset="0"/>
              </a:rPr>
              <a:t>(a) </a:t>
            </a:r>
            <a:r>
              <a:rPr lang="zh-CN" altLang="en-US" sz="2400" b="0" dirty="0">
                <a:ea typeface="+mn-ea"/>
                <a:cs typeface="Times New Roman" panose="02020603050405020304" pitchFamily="18" charset="0"/>
              </a:rPr>
              <a:t>逻辑斯谛函数或</a:t>
            </a:r>
            <a:r>
              <a:rPr lang="en-US" altLang="zh-CN" sz="2400" b="0" dirty="0">
                <a:ea typeface="+mn-ea"/>
                <a:cs typeface="Times New Roman" panose="02020603050405020304" pitchFamily="18" charset="0"/>
              </a:rPr>
              <a:t>sigmoid</a:t>
            </a:r>
            <a:r>
              <a:rPr lang="zh-CN" altLang="en-US" sz="2400" b="0" dirty="0">
                <a:ea typeface="+mn-ea"/>
                <a:cs typeface="Times New Roman" panose="02020603050405020304" pitchFamily="18" charset="0"/>
              </a:rPr>
              <a:t>函数</a:t>
            </a:r>
            <a:endParaRPr lang="en-US" altLang="zh-CN" sz="2400" b="0" dirty="0">
              <a:ea typeface="+mn-ea"/>
              <a:cs typeface="Times New Roman" panose="02020603050405020304" pitchFamily="18" charset="0"/>
            </a:endParaRPr>
          </a:p>
          <a:p>
            <a:pPr algn="just"/>
            <a:r>
              <a:rPr lang="en-US" altLang="zh-CN" sz="2400" b="0" dirty="0">
                <a:ea typeface="+mn-ea"/>
                <a:cs typeface="Times New Roman" panose="02020603050405020304" pitchFamily="18" charset="0"/>
              </a:rPr>
              <a:t>(b) </a:t>
            </a:r>
            <a:r>
              <a:rPr lang="en-US" altLang="zh-CN" sz="2400" b="0" dirty="0" err="1">
                <a:ea typeface="+mn-ea"/>
                <a:cs typeface="Times New Roman" panose="02020603050405020304" pitchFamily="18" charset="0"/>
              </a:rPr>
              <a:t>ReLU</a:t>
            </a:r>
            <a:r>
              <a:rPr lang="zh-CN" altLang="en-US" sz="2400" b="0" dirty="0">
                <a:ea typeface="+mn-ea"/>
                <a:cs typeface="Times New Roman" panose="02020603050405020304" pitchFamily="18" charset="0"/>
              </a:rPr>
              <a:t>函数和</a:t>
            </a:r>
            <a:r>
              <a:rPr lang="en-US" altLang="zh-CN" sz="2400" b="0" dirty="0" err="1">
                <a:ea typeface="+mn-ea"/>
                <a:cs typeface="Times New Roman" panose="02020603050405020304" pitchFamily="18" charset="0"/>
              </a:rPr>
              <a:t>softplus</a:t>
            </a:r>
            <a:r>
              <a:rPr lang="zh-CN" altLang="en-US" sz="2400" b="0" dirty="0">
                <a:ea typeface="+mn-ea"/>
                <a:cs typeface="Times New Roman" panose="02020603050405020304" pitchFamily="18" charset="0"/>
              </a:rPr>
              <a:t>函数</a:t>
            </a:r>
            <a:endParaRPr lang="en-US" altLang="zh-CN" sz="2400" b="0" dirty="0">
              <a:ea typeface="+mn-ea"/>
              <a:cs typeface="Times New Roman" panose="02020603050405020304" pitchFamily="18" charset="0"/>
            </a:endParaRPr>
          </a:p>
          <a:p>
            <a:pPr algn="just"/>
            <a:r>
              <a:rPr lang="en-US" altLang="zh-CN" sz="2400" b="0" dirty="0">
                <a:ea typeface="+mn-ea"/>
                <a:cs typeface="Times New Roman" panose="02020603050405020304" pitchFamily="18" charset="0"/>
              </a:rPr>
              <a:t>(c) tanh</a:t>
            </a:r>
            <a:r>
              <a:rPr lang="zh-CN" altLang="en-US" sz="2400" b="0" dirty="0">
                <a:ea typeface="+mn-ea"/>
                <a:cs typeface="Times New Roman" panose="02020603050405020304" pitchFamily="18" charset="0"/>
              </a:rPr>
              <a:t>函数</a:t>
            </a:r>
            <a:endParaRPr lang="zh-CN" altLang="en-US" sz="2400" b="0" dirty="0">
              <a:ea typeface="+mn-ea"/>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720824"/>
          </a:xfrm>
        </p:spPr>
        <p:txBody>
          <a:bodyPr/>
          <a:lstStyle/>
          <a:p>
            <a:r>
              <a:rPr lang="zh-CN" altLang="en-US" dirty="0">
                <a:effectLst/>
              </a:rPr>
              <a:t>示例</a:t>
            </a:r>
            <a:endParaRPr lang="zh-CN" altLang="en-US" dirty="0">
              <a:effectLst/>
            </a:endParaRPr>
          </a:p>
        </p:txBody>
      </p:sp>
      <p:pic>
        <p:nvPicPr>
          <p:cNvPr id="5" name="内容占位符 4"/>
          <p:cNvPicPr>
            <a:picLocks noGrp="1" noChangeAspect="1"/>
          </p:cNvPicPr>
          <p:nvPr>
            <p:ph idx="1"/>
          </p:nvPr>
        </p:nvPicPr>
        <p:blipFill>
          <a:blip r:embed="rId1"/>
          <a:stretch>
            <a:fillRect/>
          </a:stretch>
        </p:blipFill>
        <p:spPr>
          <a:xfrm>
            <a:off x="1403648" y="980728"/>
            <a:ext cx="6624736" cy="4092477"/>
          </a:xfrm>
        </p:spPr>
      </p:pic>
      <p:sp>
        <p:nvSpPr>
          <p:cNvPr id="6" name="文本框 5"/>
          <p:cNvSpPr txBox="1"/>
          <p:nvPr/>
        </p:nvSpPr>
        <p:spPr>
          <a:xfrm>
            <a:off x="467544" y="4941168"/>
            <a:ext cx="7920880" cy="1200329"/>
          </a:xfrm>
          <a:prstGeom prst="rect">
            <a:avLst/>
          </a:prstGeom>
          <a:noFill/>
        </p:spPr>
        <p:txBody>
          <a:bodyPr wrap="square" rtlCol="0">
            <a:spAutoFit/>
          </a:bodyPr>
          <a:lstStyle/>
          <a:p>
            <a:pPr algn="just"/>
            <a:r>
              <a:rPr lang="en-US" altLang="zh-CN" sz="2400" b="0" dirty="0">
                <a:ea typeface="+mn-ea"/>
                <a:cs typeface="Times New Roman" panose="02020603050405020304" pitchFamily="18" charset="0"/>
              </a:rPr>
              <a:t>(a) </a:t>
            </a:r>
            <a:r>
              <a:rPr lang="zh-CN" altLang="en-US" sz="2400" b="0" dirty="0">
                <a:ea typeface="+mn-ea"/>
                <a:cs typeface="Times New Roman" panose="02020603050405020304" pitchFamily="18" charset="0"/>
              </a:rPr>
              <a:t>具有两个输入，一个包含两个单元的隐藏层和一个输出单元的神经网络</a:t>
            </a:r>
            <a:endParaRPr lang="en-US" altLang="zh-CN" sz="2400" b="0" dirty="0">
              <a:ea typeface="+mn-ea"/>
              <a:cs typeface="Times New Roman" panose="02020603050405020304" pitchFamily="18" charset="0"/>
            </a:endParaRPr>
          </a:p>
          <a:p>
            <a:pPr algn="just"/>
            <a:r>
              <a:rPr lang="en-US" altLang="zh-CN" sz="2400" b="0" dirty="0">
                <a:ea typeface="+mn-ea"/>
                <a:cs typeface="Times New Roman" panose="02020603050405020304" pitchFamily="18" charset="0"/>
              </a:rPr>
              <a:t>(b) </a:t>
            </a:r>
            <a:r>
              <a:rPr lang="zh-CN" altLang="en-US" sz="2400" b="0" dirty="0">
                <a:ea typeface="+mn-ea"/>
                <a:cs typeface="Times New Roman" panose="02020603050405020304" pitchFamily="18" charset="0"/>
              </a:rPr>
              <a:t>将</a:t>
            </a:r>
            <a:r>
              <a:rPr lang="en-US" altLang="zh-CN" sz="2400" b="0" dirty="0">
                <a:ea typeface="+mn-ea"/>
                <a:cs typeface="Times New Roman" panose="02020603050405020304" pitchFamily="18" charset="0"/>
              </a:rPr>
              <a:t>(a)</a:t>
            </a:r>
            <a:r>
              <a:rPr lang="zh-CN" altLang="en-US" sz="2400" b="0" dirty="0">
                <a:ea typeface="+mn-ea"/>
                <a:cs typeface="Times New Roman" panose="02020603050405020304" pitchFamily="18" charset="0"/>
              </a:rPr>
              <a:t>中的网络分解为完整的计算图</a:t>
            </a:r>
            <a:endParaRPr lang="zh-CN" altLang="en-US" sz="2400" b="0" dirty="0">
              <a:ea typeface="+mn-ea"/>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720824"/>
          </a:xfrm>
        </p:spPr>
        <p:txBody>
          <a:bodyPr/>
          <a:lstStyle/>
          <a:p>
            <a:r>
              <a:rPr lang="zh-CN" altLang="en-US" dirty="0">
                <a:effectLst/>
              </a:rPr>
              <a:t>示例</a:t>
            </a:r>
            <a:endParaRPr lang="zh-CN" altLang="en-US" dirty="0">
              <a:effectLst/>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lgn="just">
                  <a:buNone/>
                </a:pPr>
                <a:r>
                  <a:rPr lang="en-US" altLang="zh-CN" sz="2400" dirty="0">
                    <a:latin typeface="Times New Roman" panose="02020603050405020304" pitchFamily="18" charset="0"/>
                    <a:ea typeface="+mn-ea"/>
                    <a:cs typeface="Times New Roman" panose="02020603050405020304" pitchFamily="18" charset="0"/>
                  </a:rPr>
                  <a:t>(a)</a:t>
                </a:r>
                <a:r>
                  <a:rPr lang="zh-CN" altLang="en-US" sz="2400" dirty="0">
                    <a:latin typeface="Times New Roman" panose="02020603050405020304" pitchFamily="18" charset="0"/>
                    <a:ea typeface="+mn-ea"/>
                    <a:cs typeface="Times New Roman" panose="02020603050405020304" pitchFamily="18" charset="0"/>
                  </a:rPr>
                  <a:t>图表示了一个由权重</a:t>
                </a:r>
                <a14:m>
                  <m:oMath xmlns:m="http://schemas.openxmlformats.org/officeDocument/2006/math">
                    <m:r>
                      <a:rPr lang="en-US" altLang="zh-CN" sz="2400" b="1" i="1" dirty="0" smtClean="0">
                        <a:latin typeface="Cambria Math" panose="02040503050406030204" pitchFamily="18" charset="0"/>
                        <a:ea typeface="+mn-ea"/>
                        <a:cs typeface="Times New Roman" panose="02020603050405020304" pitchFamily="18" charset="0"/>
                      </a:rPr>
                      <m:t>𝒘</m:t>
                    </m:r>
                  </m:oMath>
                </a14:m>
                <a:r>
                  <a:rPr lang="zh-CN" altLang="en-US" sz="2400" dirty="0">
                    <a:latin typeface="Times New Roman" panose="02020603050405020304" pitchFamily="18" charset="0"/>
                    <a:ea typeface="+mn-ea"/>
                    <a:cs typeface="Times New Roman" panose="02020603050405020304" pitchFamily="18" charset="0"/>
                  </a:rPr>
                  <a:t>参数化的函数</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ℎ</m:t>
                        </m:r>
                      </m:e>
                      <m:sub>
                        <m:r>
                          <a:rPr lang="en-US" altLang="zh-CN" sz="2400" b="1" i="1" smtClean="0">
                            <a:latin typeface="Cambria Math" panose="02040503050406030204" pitchFamily="18" charset="0"/>
                            <a:ea typeface="+mn-ea"/>
                            <a:cs typeface="Times New Roman" panose="02020603050405020304" pitchFamily="18" charset="0"/>
                          </a:rPr>
                          <m:t>𝒘</m:t>
                        </m:r>
                      </m:sub>
                    </m:sSub>
                    <m:r>
                      <a:rPr lang="en-US" altLang="zh-CN" sz="2400" b="0" i="1" smtClean="0">
                        <a:latin typeface="Cambria Math" panose="02040503050406030204" pitchFamily="18" charset="0"/>
                        <a:ea typeface="+mn-ea"/>
                        <a:cs typeface="Times New Roman" panose="02020603050405020304" pitchFamily="18" charset="0"/>
                      </a:rPr>
                      <m:t>(</m:t>
                    </m:r>
                    <m:r>
                      <a:rPr lang="en-US" altLang="zh-CN" sz="2400" b="1" i="1" smtClean="0">
                        <a:latin typeface="Cambria Math" panose="02040503050406030204" pitchFamily="18" charset="0"/>
                        <a:ea typeface="+mn-ea"/>
                        <a:cs typeface="Times New Roman" panose="02020603050405020304" pitchFamily="18" charset="0"/>
                      </a:rPr>
                      <m:t>𝒙</m:t>
                    </m:r>
                    <m:r>
                      <a:rPr lang="en-US" altLang="zh-CN" sz="2400" b="0" i="1" smtClean="0">
                        <a:latin typeface="Cambria Math" panose="02040503050406030204" pitchFamily="18" charset="0"/>
                        <a:ea typeface="+mn-ea"/>
                        <a:cs typeface="Times New Roman" panose="02020603050405020304" pitchFamily="18" charset="0"/>
                      </a:rPr>
                      <m:t>)</m:t>
                    </m:r>
                  </m:oMath>
                </a14:m>
                <a:r>
                  <a:rPr lang="zh-CN" altLang="en-US" sz="2400" dirty="0">
                    <a:latin typeface="Times New Roman" panose="02020603050405020304" pitchFamily="18" charset="0"/>
                    <a:ea typeface="+mn-ea"/>
                    <a:cs typeface="Times New Roman" panose="02020603050405020304" pitchFamily="18" charset="0"/>
                  </a:rPr>
                  <a:t>，将二元输入向量</a:t>
                </a:r>
                <a14:m>
                  <m:oMath xmlns:m="http://schemas.openxmlformats.org/officeDocument/2006/math">
                    <m:r>
                      <a:rPr lang="en-US" altLang="zh-CN" sz="2400" b="1" i="1" dirty="0" smtClean="0">
                        <a:latin typeface="Cambria Math" panose="02040503050406030204" pitchFamily="18" charset="0"/>
                        <a:ea typeface="+mn-ea"/>
                        <a:cs typeface="Times New Roman" panose="02020603050405020304" pitchFamily="18" charset="0"/>
                      </a:rPr>
                      <m:t>𝒙</m:t>
                    </m:r>
                  </m:oMath>
                </a14:m>
                <a:r>
                  <a:rPr lang="zh-CN" altLang="en-US" sz="2400" dirty="0">
                    <a:latin typeface="Times New Roman" panose="02020603050405020304" pitchFamily="18" charset="0"/>
                    <a:ea typeface="+mn-ea"/>
                    <a:cs typeface="Times New Roman" panose="02020603050405020304" pitchFamily="18" charset="0"/>
                  </a:rPr>
                  <a:t>映射为标量输出值</a:t>
                </a:r>
                <a14:m>
                  <m:oMath xmlns:m="http://schemas.openxmlformats.org/officeDocument/2006/math">
                    <m:acc>
                      <m:accPr>
                        <m:ctrlPr>
                          <a:rPr lang="en-US" altLang="zh-CN" sz="2400" b="0" i="1" smtClean="0">
                            <a:latin typeface="Cambria Math" panose="02040503050406030204" pitchFamily="18" charset="0"/>
                            <a:ea typeface="+mn-ea"/>
                            <a:cs typeface="Times New Roman" panose="02020603050405020304" pitchFamily="18" charset="0"/>
                          </a:rPr>
                        </m:ctrlPr>
                      </m:accPr>
                      <m:e>
                        <m:r>
                          <a:rPr lang="en-US" altLang="zh-CN" sz="2400" b="0" i="1" smtClean="0">
                            <a:latin typeface="Cambria Math" panose="02040503050406030204" pitchFamily="18" charset="0"/>
                            <a:ea typeface="+mn-ea"/>
                            <a:cs typeface="Times New Roman" panose="02020603050405020304" pitchFamily="18" charset="0"/>
                          </a:rPr>
                          <m:t>𝑦</m:t>
                        </m:r>
                      </m:e>
                    </m:acc>
                  </m:oMath>
                </a14:m>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acc>
                        <m:accPr>
                          <m:ctrlPr>
                            <a:rPr lang="zh-CN" altLang="zh-CN" sz="1800" i="1" smtClean="0">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rPr>
                            <m:t>𝑦</m:t>
                          </m:r>
                        </m:e>
                      </m:acc>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5</m:t>
                          </m:r>
                        </m:sub>
                      </m:sSub>
                      <m:d>
                        <m:dPr>
                          <m:ctrlPr>
                            <a:rPr lang="zh-CN" altLang="zh-CN" sz="1800" i="1">
                              <a:effectLst/>
                              <a:latin typeface="Cambria Math" panose="02040503050406030204" pitchFamily="18" charset="0"/>
                              <a:ea typeface="+mn-ea"/>
                              <a:cs typeface="Times New Roman" panose="02020603050405020304" pitchFamily="18" charset="0"/>
                            </a:rPr>
                          </m:ctrlPr>
                        </m:dPr>
                        <m:e>
                          <m:r>
                            <a:rPr lang="en-US" altLang="zh-CN" sz="1800" i="1">
                              <a:effectLst/>
                              <a:latin typeface="Cambria Math" panose="02040503050406030204" pitchFamily="18" charset="0"/>
                              <a:ea typeface="+mn-ea"/>
                              <a:cs typeface="Times New Roman" panose="02020603050405020304" pitchFamily="18" charset="0"/>
                            </a:rPr>
                            <m:t>𝑖</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𝑛</m:t>
                              </m:r>
                            </m:e>
                            <m:sub>
                              <m:r>
                                <a:rPr lang="en-US" altLang="zh-CN" sz="1800" i="1">
                                  <a:effectLst/>
                                  <a:latin typeface="Cambria Math" panose="02040503050406030204" pitchFamily="18" charset="0"/>
                                  <a:ea typeface="+mn-ea"/>
                                  <a:cs typeface="Times New Roman" panose="02020603050405020304" pitchFamily="18" charset="0"/>
                                </a:rPr>
                                <m:t>5</m:t>
                              </m:r>
                            </m:sub>
                          </m:sSub>
                        </m:e>
                      </m:d>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5</m:t>
                          </m:r>
                        </m:sub>
                      </m:sSub>
                      <m:d>
                        <m:dPr>
                          <m:ctrlPr>
                            <a:rPr lang="zh-CN" altLang="zh-CN" sz="1800" i="1">
                              <a:effectLst/>
                              <a:latin typeface="Cambria Math" panose="02040503050406030204" pitchFamily="18" charset="0"/>
                              <a:ea typeface="+mn-ea"/>
                              <a:cs typeface="Times New Roman" panose="02020603050405020304" pitchFamily="18" charset="0"/>
                            </a:rPr>
                          </m:ctrlPr>
                        </m:dPr>
                        <m:e>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0</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3</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𝑎</m:t>
                              </m:r>
                            </m:e>
                            <m:sub>
                              <m:r>
                                <a:rPr lang="en-US" altLang="zh-CN" sz="1800" i="1">
                                  <a:effectLst/>
                                  <a:latin typeface="Cambria Math" panose="02040503050406030204" pitchFamily="18" charset="0"/>
                                  <a:ea typeface="+mn-ea"/>
                                  <a:cs typeface="Times New Roman" panose="02020603050405020304" pitchFamily="18" charset="0"/>
                                </a:rPr>
                                <m:t>3</m:t>
                              </m:r>
                            </m:sub>
                          </m:sSub>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4</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𝑎</m:t>
                              </m:r>
                            </m:e>
                            <m:sub>
                              <m:r>
                                <a:rPr lang="en-US" altLang="zh-CN" sz="1800" i="1">
                                  <a:effectLst/>
                                  <a:latin typeface="Cambria Math" panose="02040503050406030204" pitchFamily="18" charset="0"/>
                                  <a:ea typeface="+mn-ea"/>
                                  <a:cs typeface="Times New Roman" panose="02020603050405020304" pitchFamily="18" charset="0"/>
                                </a:rPr>
                                <m:t>4</m:t>
                              </m:r>
                            </m:sub>
                          </m:sSub>
                        </m:e>
                      </m:d>
                    </m:oMath>
                  </m:oMathPara>
                </a14:m>
                <a:endParaRPr lang="en-US" altLang="zh-CN" sz="1800" i="1" dirty="0">
                  <a:effectLst/>
                  <a:latin typeface="+mn-ea"/>
                  <a:ea typeface="+mn-ea"/>
                  <a:cs typeface="Times New Roman" panose="02020603050405020304" pitchFamily="18" charset="0"/>
                </a:endParaRPr>
              </a:p>
              <a:p>
                <a:pPr marL="0" indent="0" algn="just">
                  <a:buNone/>
                </a:pPr>
                <a:r>
                  <a:rPr lang="en-US" altLang="zh-CN" sz="1800" dirty="0">
                    <a:effectLst/>
                    <a:ea typeface="+mn-ea"/>
                    <a:cs typeface="Times New Roman" panose="02020603050405020304" pitchFamily="18" charset="0"/>
                  </a:rPr>
                  <a:t>   </a:t>
                </a:r>
                <a14:m>
                  <m:oMath xmlns:m="http://schemas.openxmlformats.org/officeDocument/2006/math">
                    <m:r>
                      <a:rPr lang="en-US" altLang="zh-CN" sz="1800" smtClean="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5</m:t>
                        </m:r>
                      </m:sub>
                    </m:sSub>
                    <m:d>
                      <m:dPr>
                        <m:ctrlPr>
                          <a:rPr lang="zh-CN" altLang="zh-CN" sz="1800" i="1">
                            <a:effectLst/>
                            <a:latin typeface="Cambria Math" panose="02040503050406030204" pitchFamily="18" charset="0"/>
                            <a:ea typeface="+mn-ea"/>
                            <a:cs typeface="Times New Roman" panose="02020603050405020304" pitchFamily="18" charset="0"/>
                          </a:rPr>
                        </m:ctrlPr>
                      </m:dPr>
                      <m:e>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0</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3</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3</m:t>
                            </m:r>
                          </m:sub>
                        </m:sSub>
                        <m:d>
                          <m:dPr>
                            <m:ctrlPr>
                              <a:rPr lang="zh-CN" altLang="zh-CN" sz="1800" i="1">
                                <a:effectLst/>
                                <a:latin typeface="Cambria Math" panose="02040503050406030204" pitchFamily="18" charset="0"/>
                                <a:ea typeface="+mn-ea"/>
                                <a:cs typeface="Times New Roman" panose="02020603050405020304" pitchFamily="18" charset="0"/>
                              </a:rPr>
                            </m:ctrlPr>
                          </m:dPr>
                          <m:e>
                            <m:r>
                              <a:rPr lang="en-US" altLang="zh-CN" sz="1800" i="1">
                                <a:effectLst/>
                                <a:latin typeface="Cambria Math" panose="02040503050406030204" pitchFamily="18" charset="0"/>
                                <a:ea typeface="+mn-ea"/>
                                <a:cs typeface="Times New Roman" panose="02020603050405020304" pitchFamily="18" charset="0"/>
                              </a:rPr>
                              <m:t>𝑖</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𝑛</m:t>
                                </m:r>
                              </m:e>
                              <m:sub>
                                <m:r>
                                  <a:rPr lang="en-US" altLang="zh-CN" sz="1800" i="1">
                                    <a:effectLst/>
                                    <a:latin typeface="Cambria Math" panose="02040503050406030204" pitchFamily="18" charset="0"/>
                                    <a:ea typeface="+mn-ea"/>
                                    <a:cs typeface="Times New Roman" panose="02020603050405020304" pitchFamily="18" charset="0"/>
                                  </a:rPr>
                                  <m:t>3</m:t>
                                </m:r>
                              </m:sub>
                            </m:sSub>
                          </m:e>
                        </m:d>
                        <m:r>
                          <a:rPr lang="en-US" altLang="zh-CN" sz="180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𝑤</m:t>
                            </m:r>
                          </m:e>
                          <m:sub>
                            <m:r>
                              <a:rPr lang="en-US" altLang="zh-CN" sz="1800" i="1">
                                <a:effectLst/>
                                <a:latin typeface="Cambria Math" panose="02040503050406030204" pitchFamily="18" charset="0"/>
                                <a:ea typeface="+mn-ea"/>
                                <a:cs typeface="Times New Roman" panose="02020603050405020304" pitchFamily="18" charset="0"/>
                              </a:rPr>
                              <m:t>4</m:t>
                            </m:r>
                            <m:r>
                              <a:rPr lang="en-US" altLang="zh-CN" sz="1800">
                                <a:effectLst/>
                                <a:latin typeface="Cambria Math" panose="02040503050406030204" pitchFamily="18" charset="0"/>
                                <a:ea typeface="+mn-ea"/>
                                <a:cs typeface="Times New Roman" panose="02020603050405020304" pitchFamily="18" charset="0"/>
                              </a:rPr>
                              <m:t>,</m:t>
                            </m:r>
                            <m:r>
                              <a:rPr lang="en-US" altLang="zh-CN" sz="1800" i="1">
                                <a:effectLst/>
                                <a:latin typeface="Cambria Math" panose="02040503050406030204" pitchFamily="18" charset="0"/>
                                <a:ea typeface="+mn-ea"/>
                                <a:cs typeface="Times New Roman" panose="02020603050405020304" pitchFamily="18" charset="0"/>
                              </a:rPr>
                              <m:t>5</m:t>
                            </m:r>
                          </m:sub>
                        </m:sSub>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4</m:t>
                            </m:r>
                          </m:sub>
                        </m:sSub>
                        <m:d>
                          <m:dPr>
                            <m:ctrlPr>
                              <a:rPr lang="zh-CN" altLang="zh-CN" sz="1800" i="1">
                                <a:effectLst/>
                                <a:latin typeface="Cambria Math" panose="02040503050406030204" pitchFamily="18" charset="0"/>
                                <a:ea typeface="+mn-ea"/>
                                <a:cs typeface="Times New Roman" panose="02020603050405020304" pitchFamily="18" charset="0"/>
                              </a:rPr>
                            </m:ctrlPr>
                          </m:dPr>
                          <m:e>
                            <m:r>
                              <a:rPr lang="en-US" altLang="zh-CN" sz="1800" i="1">
                                <a:effectLst/>
                                <a:latin typeface="Cambria Math" panose="02040503050406030204" pitchFamily="18" charset="0"/>
                                <a:ea typeface="+mn-ea"/>
                                <a:cs typeface="Times New Roman" panose="02020603050405020304" pitchFamily="18" charset="0"/>
                              </a:rPr>
                              <m:t>𝑖</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𝑛</m:t>
                                </m:r>
                              </m:e>
                              <m:sub>
                                <m:r>
                                  <a:rPr lang="en-US" altLang="zh-CN" sz="1800" i="1">
                                    <a:effectLst/>
                                    <a:latin typeface="Cambria Math" panose="02040503050406030204" pitchFamily="18" charset="0"/>
                                    <a:ea typeface="+mn-ea"/>
                                    <a:cs typeface="Times New Roman" panose="02020603050405020304" pitchFamily="18" charset="0"/>
                                  </a:rPr>
                                  <m:t>4</m:t>
                                </m:r>
                              </m:sub>
                            </m:sSub>
                          </m:e>
                        </m:d>
                      </m:e>
                    </m:d>
                  </m:oMath>
                </a14:m>
                <a:endParaRPr lang="en-US" altLang="zh-CN" sz="1800" i="1" dirty="0">
                  <a:effectLst/>
                  <a:latin typeface="+mn-ea"/>
                  <a:ea typeface="+mn-ea"/>
                  <a:cs typeface="Times New Roman" panose="02020603050405020304" pitchFamily="18" charset="0"/>
                </a:endParaRPr>
              </a:p>
              <a:p>
                <a:pPr marL="0" indent="0" algn="just">
                  <a:buNone/>
                </a:pPr>
                <a:r>
                  <a:rPr lang="en-US" altLang="zh-CN" sz="1800" dirty="0">
                    <a:effectLst/>
                    <a:ea typeface="+mn-ea"/>
                    <a:cs typeface="Times New Roman" panose="02020603050405020304" pitchFamily="18" charset="0"/>
                  </a:rPr>
                  <a:t>   </a:t>
                </a:r>
                <a14:m>
                  <m:oMath xmlns:m="http://schemas.openxmlformats.org/officeDocument/2006/math">
                    <m:r>
                      <a:rPr lang="en-US" altLang="zh-CN" sz="1800" smtClean="0">
                        <a:effectLst/>
                        <a:latin typeface="Cambria Math" panose="02040503050406030204" pitchFamily="18" charset="0"/>
                        <a:ea typeface="+mn-ea"/>
                        <a:cs typeface="Times New Roman" panose="02020603050405020304" pitchFamily="18" charset="0"/>
                      </a:rPr>
                      <m:t>=</m:t>
                    </m:r>
                    <m:sSub>
                      <m:sSubPr>
                        <m:ctrlPr>
                          <a:rPr lang="zh-CN" altLang="zh-CN" sz="1800" i="1">
                            <a:effectLst/>
                            <a:latin typeface="Cambria Math" panose="02040503050406030204" pitchFamily="18" charset="0"/>
                            <a:ea typeface="+mn-ea"/>
                            <a:cs typeface="Times New Roman" panose="02020603050405020304" pitchFamily="18" charset="0"/>
                          </a:rPr>
                        </m:ctrlPr>
                      </m:sSubPr>
                      <m:e>
                        <m:r>
                          <a:rPr lang="en-US" altLang="zh-CN" sz="1800" i="1">
                            <a:effectLst/>
                            <a:latin typeface="Cambria Math" panose="02040503050406030204" pitchFamily="18" charset="0"/>
                            <a:ea typeface="+mn-ea"/>
                            <a:cs typeface="Times New Roman" panose="02020603050405020304" pitchFamily="18" charset="0"/>
                          </a:rPr>
                          <m:t>𝑔</m:t>
                        </m:r>
                      </m:e>
                      <m:sub>
                        <m:r>
                          <a:rPr lang="en-US" altLang="zh-CN" sz="1800" i="1">
                            <a:effectLst/>
                            <a:latin typeface="Cambria Math" panose="02040503050406030204" pitchFamily="18" charset="0"/>
                            <a:ea typeface="+mn-ea"/>
                            <a:cs typeface="Times New Roman" panose="02020603050405020304" pitchFamily="18" charset="0"/>
                          </a:rPr>
                          <m:t>5</m:t>
                        </m:r>
                      </m:sub>
                    </m:sSub>
                    <m:d>
                      <m:dPr>
                        <m:ctrlPr>
                          <a:rPr lang="en-US" altLang="zh-CN" sz="1800" i="1" smtClean="0">
                            <a:effectLst/>
                            <a:latin typeface="Cambria Math" panose="02040503050406030204" pitchFamily="18" charset="0"/>
                            <a:ea typeface="+mn-ea"/>
                            <a:cs typeface="Times New Roman" panose="02020603050405020304" pitchFamily="18" charset="0"/>
                          </a:rPr>
                        </m:ctrlPr>
                      </m:dPr>
                      <m:e>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0</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5</m:t>
                            </m:r>
                          </m:sub>
                        </m:sSub>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3</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5</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3</m:t>
                            </m:r>
                          </m:sub>
                        </m:sSub>
                        <m:d>
                          <m:dPr>
                            <m:ctrlPr>
                              <a:rPr lang="zh-CN" altLang="zh-CN" sz="1800" i="1">
                                <a:latin typeface="Cambria Math" panose="02040503050406030204" pitchFamily="18" charset="0"/>
                                <a:cs typeface="Times New Roman" panose="02020603050405020304" pitchFamily="18" charset="0"/>
                              </a:rPr>
                            </m:ctrlPr>
                          </m:dPr>
                          <m:e>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0</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3</m:t>
                                </m:r>
                              </m:sub>
                            </m:sSub>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1</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3</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𝑥</m:t>
                                </m:r>
                              </m:e>
                              <m:sub>
                                <m:r>
                                  <a:rPr lang="en-US" altLang="zh-CN" sz="1800" i="1">
                                    <a:latin typeface="Cambria Math" panose="02040503050406030204" pitchFamily="18" charset="0"/>
                                    <a:cs typeface="Times New Roman" panose="02020603050405020304" pitchFamily="18" charset="0"/>
                                  </a:rPr>
                                  <m:t>1</m:t>
                                </m:r>
                              </m:sub>
                            </m:sSub>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2</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3</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𝑥</m:t>
                                </m:r>
                              </m:e>
                              <m:sub>
                                <m:r>
                                  <a:rPr lang="en-US" altLang="zh-CN" sz="1800" i="1">
                                    <a:latin typeface="Cambria Math" panose="02040503050406030204" pitchFamily="18" charset="0"/>
                                    <a:cs typeface="Times New Roman" panose="02020603050405020304" pitchFamily="18" charset="0"/>
                                  </a:rPr>
                                  <m:t>2</m:t>
                                </m:r>
                              </m:sub>
                            </m:sSub>
                          </m:e>
                        </m:d>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4</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5</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4</m:t>
                            </m:r>
                          </m:sub>
                        </m:sSub>
                        <m:d>
                          <m:dPr>
                            <m:ctrlPr>
                              <a:rPr lang="zh-CN" altLang="zh-CN" sz="1800" i="1">
                                <a:latin typeface="Cambria Math" panose="02040503050406030204" pitchFamily="18" charset="0"/>
                                <a:cs typeface="Times New Roman" panose="02020603050405020304" pitchFamily="18" charset="0"/>
                              </a:rPr>
                            </m:ctrlPr>
                          </m:dPr>
                          <m:e>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0</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4</m:t>
                                </m:r>
                              </m:sub>
                            </m:sSub>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1</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4</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𝑥</m:t>
                                </m:r>
                              </m:e>
                              <m:sub>
                                <m:r>
                                  <a:rPr lang="en-US" altLang="zh-CN" sz="1800" i="1">
                                    <a:latin typeface="Cambria Math" panose="02040503050406030204" pitchFamily="18" charset="0"/>
                                    <a:cs typeface="Times New Roman" panose="02020603050405020304" pitchFamily="18" charset="0"/>
                                  </a:rPr>
                                  <m:t>1</m:t>
                                </m:r>
                              </m:sub>
                            </m:sSub>
                            <m:r>
                              <a:rPr lang="en-US" altLang="zh-CN" sz="1800">
                                <a:latin typeface="Cambria Math" panose="02040503050406030204" pitchFamily="18" charset="0"/>
                                <a:cs typeface="Times New Roman" panose="02020603050405020304" pitchFamily="18" charset="0"/>
                              </a:rPr>
                              <m:t>+</m:t>
                            </m:r>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𝑤</m:t>
                                </m:r>
                              </m:e>
                              <m:sub>
                                <m:r>
                                  <a:rPr lang="en-US" altLang="zh-CN" sz="1800" i="1">
                                    <a:latin typeface="Cambria Math" panose="02040503050406030204" pitchFamily="18" charset="0"/>
                                    <a:cs typeface="Times New Roman" panose="02020603050405020304" pitchFamily="18" charset="0"/>
                                  </a:rPr>
                                  <m:t>2</m:t>
                                </m:r>
                                <m:r>
                                  <a:rPr lang="en-US" altLang="zh-CN" sz="180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4</m:t>
                                </m:r>
                              </m:sub>
                            </m:sSub>
                            <m:sSub>
                              <m:sSubPr>
                                <m:ctrlPr>
                                  <a:rPr lang="zh-CN"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𝑥</m:t>
                                </m:r>
                              </m:e>
                              <m:sub>
                                <m:r>
                                  <a:rPr lang="en-US" altLang="zh-CN" sz="1800" i="1">
                                    <a:latin typeface="Cambria Math" panose="02040503050406030204" pitchFamily="18" charset="0"/>
                                    <a:cs typeface="Times New Roman" panose="02020603050405020304" pitchFamily="18" charset="0"/>
                                  </a:rPr>
                                  <m:t>2</m:t>
                                </m:r>
                              </m:sub>
                            </m:sSub>
                          </m:e>
                        </m:d>
                      </m:e>
                    </m:d>
                  </m:oMath>
                </a14:m>
                <a:endParaRPr lang="en-US" altLang="zh-CN" sz="1800" dirty="0">
                  <a:latin typeface="Times New Roman" panose="02020603050405020304" pitchFamily="18" charset="0"/>
                  <a:ea typeface="+mn-ea"/>
                  <a:cs typeface="Times New Roman" panose="02020603050405020304" pitchFamily="18" charset="0"/>
                </a:endParaRPr>
              </a:p>
              <a:p>
                <a:pPr marL="0" indent="0" algn="just">
                  <a:buNone/>
                </a:pPr>
                <a:r>
                  <a:rPr lang="zh-CN" altLang="en-US" sz="2400" dirty="0">
                    <a:latin typeface="Times New Roman" panose="02020603050405020304" pitchFamily="18" charset="0"/>
                    <a:ea typeface="+mn-ea"/>
                    <a:cs typeface="Times New Roman" panose="02020603050405020304" pitchFamily="18" charset="0"/>
                  </a:rPr>
                  <a:t>每个权重就像一个音量控制旋钮，决定了图中下一个节点从特定前驱节点中听到了多少声音。</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zh-CN" altLang="en-US" sz="2400" dirty="0">
                    <a:latin typeface="Times New Roman" panose="02020603050405020304" pitchFamily="18" charset="0"/>
                    <a:ea typeface="+mn-ea"/>
                    <a:cs typeface="Times New Roman" panose="02020603050405020304" pitchFamily="18" charset="0"/>
                  </a:rPr>
                  <a:t>我们通常以</a:t>
                </a:r>
                <a14:m>
                  <m:oMath xmlns:m="http://schemas.openxmlformats.org/officeDocument/2006/math">
                    <m:r>
                      <a:rPr lang="en-US" altLang="zh-CN" sz="2400" b="1" i="1" smtClean="0">
                        <a:latin typeface="Cambria Math" panose="02040503050406030204" pitchFamily="18" charset="0"/>
                        <a:ea typeface="+mn-ea"/>
                      </a:rPr>
                      <m:t>𝑾</m:t>
                    </m:r>
                  </m:oMath>
                </a14:m>
                <a:r>
                  <a:rPr lang="zh-CN" altLang="en-US" sz="2400" dirty="0">
                    <a:latin typeface="Times New Roman" panose="02020603050405020304" pitchFamily="18" charset="0"/>
                    <a:ea typeface="+mn-ea"/>
                    <a:cs typeface="Times New Roman" panose="02020603050405020304" pitchFamily="18" charset="0"/>
                  </a:rPr>
                  <a:t>表示权重矩阵，</a:t>
                </a:r>
                <a14:m>
                  <m:oMath xmlns:m="http://schemas.openxmlformats.org/officeDocument/2006/math">
                    <m:sSup>
                      <m:sSupPr>
                        <m:ctrlPr>
                          <a:rPr lang="en-US" altLang="zh-CN" sz="2400" b="0" i="1" smtClean="0">
                            <a:latin typeface="Cambria Math" panose="02040503050406030204" pitchFamily="18" charset="0"/>
                            <a:ea typeface="+mn-ea"/>
                          </a:rPr>
                        </m:ctrlPr>
                      </m:sSupPr>
                      <m:e>
                        <m:r>
                          <a:rPr lang="en-US" altLang="zh-CN" sz="2400" b="1" i="1" smtClean="0">
                            <a:latin typeface="Cambria Math" panose="02040503050406030204" pitchFamily="18" charset="0"/>
                            <a:ea typeface="+mn-ea"/>
                          </a:rPr>
                          <m:t>𝑾</m:t>
                        </m:r>
                      </m:e>
                      <m:sup>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1</m:t>
                        </m:r>
                        <m:r>
                          <a:rPr lang="en-US" altLang="zh-CN" sz="2400" b="0" i="1" smtClean="0">
                            <a:latin typeface="Cambria Math" panose="02040503050406030204" pitchFamily="18" charset="0"/>
                            <a:ea typeface="+mn-ea"/>
                          </a:rPr>
                          <m:t>)</m:t>
                        </m:r>
                      </m:sup>
                    </m:sSup>
                  </m:oMath>
                </a14:m>
                <a:r>
                  <a:rPr lang="zh-CN" altLang="en-US" sz="2400" dirty="0">
                    <a:latin typeface="Times New Roman" panose="02020603050405020304" pitchFamily="18" charset="0"/>
                    <a:ea typeface="+mn-ea"/>
                    <a:cs typeface="Times New Roman" panose="02020603050405020304" pitchFamily="18" charset="0"/>
                  </a:rPr>
                  <a:t>表示第一层的权重，</a:t>
                </a:r>
                <a14:m>
                  <m:oMath xmlns:m="http://schemas.openxmlformats.org/officeDocument/2006/math">
                    <m:sSup>
                      <m:sSupPr>
                        <m:ctrlPr>
                          <a:rPr lang="en-US" altLang="zh-CN" sz="2400" i="1">
                            <a:latin typeface="Cambria Math" panose="02040503050406030204" pitchFamily="18" charset="0"/>
                            <a:ea typeface="+mn-ea"/>
                          </a:rPr>
                        </m:ctrlPr>
                      </m:sSupPr>
                      <m:e>
                        <m:r>
                          <a:rPr lang="en-US" altLang="zh-CN" sz="2400" b="1" i="1" smtClean="0">
                            <a:latin typeface="Cambria Math" panose="02040503050406030204" pitchFamily="18" charset="0"/>
                            <a:ea typeface="+mn-ea"/>
                          </a:rPr>
                          <m:t>𝑾</m:t>
                        </m:r>
                      </m:e>
                      <m:sup>
                        <m:r>
                          <a:rPr lang="en-US" altLang="zh-CN" sz="2400" i="1">
                            <a:latin typeface="Cambria Math" panose="02040503050406030204" pitchFamily="18" charset="0"/>
                            <a:ea typeface="+mn-ea"/>
                          </a:rPr>
                          <m:t>(</m:t>
                        </m:r>
                        <m:r>
                          <a:rPr lang="en-US" altLang="zh-CN" sz="2400" b="0" i="1" smtClean="0">
                            <a:latin typeface="Cambria Math" panose="02040503050406030204" pitchFamily="18" charset="0"/>
                            <a:ea typeface="+mn-ea"/>
                          </a:rPr>
                          <m:t>2</m:t>
                        </m:r>
                        <m:r>
                          <a:rPr lang="en-US" altLang="zh-CN" sz="2400" i="1">
                            <a:latin typeface="Cambria Math" panose="02040503050406030204" pitchFamily="18" charset="0"/>
                            <a:ea typeface="+mn-ea"/>
                          </a:rPr>
                          <m:t>)</m:t>
                        </m:r>
                      </m:sup>
                    </m:sSup>
                  </m:oMath>
                </a14:m>
                <a:r>
                  <a:rPr lang="zh-CN" altLang="en-US" sz="2400" dirty="0">
                    <a:latin typeface="Times New Roman" panose="02020603050405020304" pitchFamily="18" charset="0"/>
                    <a:ea typeface="+mn-ea"/>
                    <a:cs typeface="Times New Roman" panose="02020603050405020304" pitchFamily="18" charset="0"/>
                  </a:rPr>
                  <a:t>表示第二层的权重。最后记第一层和第二层的激活函数为</a:t>
                </a:r>
                <a14:m>
                  <m:oMath xmlns:m="http://schemas.openxmlformats.org/officeDocument/2006/math">
                    <m:sSup>
                      <m:sSupPr>
                        <m:ctrlPr>
                          <a:rPr lang="en-US" altLang="zh-CN" sz="2400" b="0" i="1" smtClean="0">
                            <a:latin typeface="Cambria Math" panose="02040503050406030204" pitchFamily="18" charset="0"/>
                            <a:ea typeface="+mn-ea"/>
                          </a:rPr>
                        </m:ctrlPr>
                      </m:sSupPr>
                      <m:e>
                        <m:r>
                          <a:rPr lang="en-US" altLang="zh-CN" sz="2400" b="1" i="1" smtClean="0">
                            <a:latin typeface="Cambria Math" panose="02040503050406030204" pitchFamily="18" charset="0"/>
                            <a:ea typeface="+mn-ea"/>
                          </a:rPr>
                          <m:t>𝒈</m:t>
                        </m:r>
                      </m:e>
                      <m:sup>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1</m:t>
                            </m:r>
                          </m:e>
                        </m:d>
                      </m:sup>
                    </m:sSup>
                  </m:oMath>
                </a14:m>
                <a:r>
                  <a:rPr lang="zh-CN" altLang="en-US" sz="2400" dirty="0">
                    <a:latin typeface="Times New Roman" panose="02020603050405020304" pitchFamily="18" charset="0"/>
                    <a:ea typeface="+mn-ea"/>
                    <a:cs typeface="Times New Roman" panose="02020603050405020304" pitchFamily="18" charset="0"/>
                  </a:rPr>
                  <a:t>和</a:t>
                </a:r>
                <a14:m>
                  <m:oMath xmlns:m="http://schemas.openxmlformats.org/officeDocument/2006/math">
                    <m:sSup>
                      <m:sSupPr>
                        <m:ctrlPr>
                          <a:rPr lang="en-US" altLang="zh-CN" sz="2400" i="1">
                            <a:latin typeface="Cambria Math" panose="02040503050406030204" pitchFamily="18" charset="0"/>
                            <a:ea typeface="+mn-ea"/>
                          </a:rPr>
                        </m:ctrlPr>
                      </m:sSupPr>
                      <m:e>
                        <m:r>
                          <a:rPr lang="en-US" altLang="zh-CN" sz="2400" b="1" i="1">
                            <a:latin typeface="Cambria Math" panose="02040503050406030204" pitchFamily="18" charset="0"/>
                            <a:ea typeface="+mn-ea"/>
                          </a:rPr>
                          <m:t>𝒈</m:t>
                        </m:r>
                      </m:e>
                      <m:sup>
                        <m:d>
                          <m:dPr>
                            <m:ctrlPr>
                              <a:rPr lang="en-US" altLang="zh-CN" sz="2400" i="1">
                                <a:latin typeface="Cambria Math" panose="02040503050406030204" pitchFamily="18" charset="0"/>
                                <a:ea typeface="+mn-ea"/>
                              </a:rPr>
                            </m:ctrlPr>
                          </m:dPr>
                          <m:e>
                            <m:r>
                              <a:rPr lang="en-US" altLang="zh-CN" sz="2400" b="0" i="1" smtClean="0">
                                <a:latin typeface="Cambria Math" panose="02040503050406030204" pitchFamily="18" charset="0"/>
                                <a:ea typeface="+mn-ea"/>
                              </a:rPr>
                              <m:t>2</m:t>
                            </m:r>
                          </m:e>
                        </m:d>
                      </m:sup>
                    </m:sSup>
                  </m:oMath>
                </a14:m>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ℎ</m:t>
                          </m:r>
                        </m:e>
                        <m:sub>
                          <m:r>
                            <a:rPr lang="en-US" altLang="zh-CN" sz="2400" b="1" i="1" smtClean="0">
                              <a:latin typeface="Cambria Math" panose="02040503050406030204" pitchFamily="18" charset="0"/>
                              <a:ea typeface="+mn-ea"/>
                            </a:rPr>
                            <m:t>𝑾</m:t>
                          </m:r>
                        </m:sub>
                      </m:sSub>
                      <m:d>
                        <m:dPr>
                          <m:ctrlPr>
                            <a:rPr lang="en-US" altLang="zh-CN" sz="2400" b="0" i="1" smtClean="0">
                              <a:latin typeface="Cambria Math" panose="02040503050406030204" pitchFamily="18" charset="0"/>
                              <a:ea typeface="+mn-ea"/>
                            </a:rPr>
                          </m:ctrlPr>
                        </m:dPr>
                        <m:e>
                          <m:r>
                            <a:rPr lang="en-US" altLang="zh-CN" sz="2400" b="1" i="1" smtClean="0">
                              <a:latin typeface="Cambria Math" panose="02040503050406030204" pitchFamily="18" charset="0"/>
                              <a:ea typeface="+mn-ea"/>
                            </a:rPr>
                            <m:t>𝒙</m:t>
                          </m:r>
                        </m:e>
                      </m:d>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1" i="1" smtClean="0">
                              <a:latin typeface="Cambria Math" panose="02040503050406030204" pitchFamily="18" charset="0"/>
                              <a:ea typeface="+mn-ea"/>
                            </a:rPr>
                            <m:t>𝒈</m:t>
                          </m:r>
                        </m:e>
                        <m:sup>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2</m:t>
                              </m:r>
                            </m:e>
                          </m:d>
                        </m:sup>
                      </m:sSup>
                      <m:d>
                        <m:dPr>
                          <m:ctrlPr>
                            <a:rPr lang="en-US" altLang="zh-CN" sz="2400" b="0" i="1" smtClean="0">
                              <a:latin typeface="Cambria Math" panose="02040503050406030204" pitchFamily="18" charset="0"/>
                              <a:ea typeface="+mn-ea"/>
                            </a:rPr>
                          </m:ctrlPr>
                        </m:dPr>
                        <m:e>
                          <m:sSup>
                            <m:sSupPr>
                              <m:ctrlPr>
                                <a:rPr lang="en-US" altLang="zh-CN" sz="2400" i="1">
                                  <a:latin typeface="Cambria Math" panose="02040503050406030204" pitchFamily="18" charset="0"/>
                                  <a:ea typeface="+mn-ea"/>
                                </a:rPr>
                              </m:ctrlPr>
                            </m:sSupPr>
                            <m:e>
                              <m:r>
                                <a:rPr lang="en-US" altLang="zh-CN" sz="2400" b="1" i="1">
                                  <a:latin typeface="Cambria Math" panose="02040503050406030204" pitchFamily="18" charset="0"/>
                                  <a:ea typeface="+mn-ea"/>
                                </a:rPr>
                                <m:t>𝑾</m:t>
                              </m:r>
                            </m:e>
                            <m:sup>
                              <m:r>
                                <a:rPr lang="en-US" altLang="zh-CN" sz="2400" i="1">
                                  <a:latin typeface="Cambria Math" panose="02040503050406030204" pitchFamily="18" charset="0"/>
                                  <a:ea typeface="+mn-ea"/>
                                </a:rPr>
                                <m:t>(</m:t>
                              </m:r>
                              <m:r>
                                <a:rPr lang="en-US" altLang="zh-CN" sz="2400" i="1">
                                  <a:latin typeface="Cambria Math" panose="02040503050406030204" pitchFamily="18" charset="0"/>
                                  <a:ea typeface="+mn-ea"/>
                                </a:rPr>
                                <m:t>2</m:t>
                              </m:r>
                              <m:r>
                                <a:rPr lang="en-US" altLang="zh-CN" sz="2400" i="1">
                                  <a:latin typeface="Cambria Math" panose="02040503050406030204" pitchFamily="18" charset="0"/>
                                  <a:ea typeface="+mn-ea"/>
                                </a:rPr>
                                <m:t>)</m:t>
                              </m:r>
                            </m:sup>
                          </m:sSup>
                          <m:sSup>
                            <m:sSupPr>
                              <m:ctrlPr>
                                <a:rPr lang="en-US" altLang="zh-CN" sz="2400" i="1">
                                  <a:latin typeface="Cambria Math" panose="02040503050406030204" pitchFamily="18" charset="0"/>
                                  <a:ea typeface="+mn-ea"/>
                                </a:rPr>
                              </m:ctrlPr>
                            </m:sSupPr>
                            <m:e>
                              <m:r>
                                <a:rPr lang="en-US" altLang="zh-CN" sz="2400" b="1" i="1">
                                  <a:latin typeface="Cambria Math" panose="02040503050406030204" pitchFamily="18" charset="0"/>
                                  <a:ea typeface="+mn-ea"/>
                                </a:rPr>
                                <m:t>𝒈</m:t>
                              </m:r>
                            </m:e>
                            <m:sup>
                              <m:r>
                                <a:rPr lang="en-US" altLang="zh-CN" sz="2400" i="1">
                                  <a:latin typeface="Cambria Math" panose="02040503050406030204" pitchFamily="18" charset="0"/>
                                  <a:ea typeface="+mn-ea"/>
                                </a:rPr>
                                <m:t>(</m:t>
                              </m:r>
                              <m:r>
                                <a:rPr lang="en-US" altLang="zh-CN" sz="2400" i="1">
                                  <a:latin typeface="Cambria Math" panose="02040503050406030204" pitchFamily="18" charset="0"/>
                                  <a:ea typeface="+mn-ea"/>
                                </a:rPr>
                                <m:t>1</m:t>
                              </m:r>
                              <m:r>
                                <a:rPr lang="en-US" altLang="zh-CN" sz="2400" i="1">
                                  <a:latin typeface="Cambria Math" panose="02040503050406030204" pitchFamily="18" charset="0"/>
                                  <a:ea typeface="+mn-ea"/>
                                </a:rPr>
                                <m:t>)</m:t>
                              </m:r>
                            </m:sup>
                          </m:sSup>
                          <m:d>
                            <m:dPr>
                              <m:ctrlPr>
                                <a:rPr lang="en-US" altLang="zh-CN" sz="2400" i="1">
                                  <a:latin typeface="Cambria Math" panose="02040503050406030204" pitchFamily="18" charset="0"/>
                                  <a:ea typeface="+mn-ea"/>
                                </a:rPr>
                              </m:ctrlPr>
                            </m:dPr>
                            <m:e>
                              <m:sSup>
                                <m:sSupPr>
                                  <m:ctrlPr>
                                    <a:rPr lang="en-US" altLang="zh-CN" sz="2400" i="1">
                                      <a:latin typeface="Cambria Math" panose="02040503050406030204" pitchFamily="18" charset="0"/>
                                      <a:ea typeface="+mn-ea"/>
                                    </a:rPr>
                                  </m:ctrlPr>
                                </m:sSupPr>
                                <m:e>
                                  <m:r>
                                    <a:rPr lang="en-US" altLang="zh-CN" sz="2400" b="1" i="1">
                                      <a:latin typeface="Cambria Math" panose="02040503050406030204" pitchFamily="18" charset="0"/>
                                      <a:ea typeface="+mn-ea"/>
                                    </a:rPr>
                                    <m:t>𝑾</m:t>
                                  </m:r>
                                </m:e>
                                <m:sup>
                                  <m:d>
                                    <m:dPr>
                                      <m:ctrlPr>
                                        <a:rPr lang="en-US" altLang="zh-CN" sz="2400" i="1">
                                          <a:latin typeface="Cambria Math" panose="02040503050406030204" pitchFamily="18" charset="0"/>
                                          <a:ea typeface="+mn-ea"/>
                                        </a:rPr>
                                      </m:ctrlPr>
                                    </m:dPr>
                                    <m:e>
                                      <m:r>
                                        <a:rPr lang="en-US" altLang="zh-CN" sz="2400" i="1">
                                          <a:latin typeface="Cambria Math" panose="02040503050406030204" pitchFamily="18" charset="0"/>
                                          <a:ea typeface="+mn-ea"/>
                                        </a:rPr>
                                        <m:t>1</m:t>
                                      </m:r>
                                    </m:e>
                                  </m:d>
                                </m:sup>
                              </m:sSup>
                              <m:r>
                                <a:rPr lang="en-US" altLang="zh-CN" sz="2400" b="1" i="1">
                                  <a:latin typeface="Cambria Math" panose="02040503050406030204" pitchFamily="18" charset="0"/>
                                  <a:ea typeface="+mn-ea"/>
                                </a:rPr>
                                <m:t>𝒙</m:t>
                              </m:r>
                            </m:e>
                          </m:d>
                        </m:e>
                      </m:d>
                    </m:oMath>
                  </m:oMathPara>
                </a14:m>
                <a:endParaRPr lang="zh-CN" altLang="en-US" sz="24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梯度与学习</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196752"/>
                <a:ext cx="8579296" cy="5328592"/>
              </a:xfrm>
            </p:spPr>
            <p:txBody>
              <a:bodyPr/>
              <a:lstStyle/>
              <a:p>
                <a:pPr marL="0" indent="0">
                  <a:buNone/>
                </a:pPr>
                <a:r>
                  <a:rPr lang="zh-CN" altLang="en-US" sz="2000" dirty="0">
                    <a:latin typeface="Times New Roman" panose="02020603050405020304" pitchFamily="18" charset="0"/>
                    <a:ea typeface="+mn-ea"/>
                    <a:cs typeface="Times New Roman" panose="02020603050405020304" pitchFamily="18" charset="0"/>
                  </a:rPr>
                  <a:t>基于梯度下降的监督学习方法：计算损失函数关于权重的梯度，并沿梯度方向调整权重以降低损失函数。</a:t>
                </a:r>
                <a:endParaRPr lang="en-US" altLang="zh-CN" sz="2000" dirty="0">
                  <a:latin typeface="Times New Roman" panose="02020603050405020304" pitchFamily="18" charset="0"/>
                  <a:ea typeface="+mn-ea"/>
                  <a:cs typeface="Times New Roman" panose="02020603050405020304" pitchFamily="18" charset="0"/>
                </a:endParaRPr>
              </a:p>
              <a:p>
                <a:pPr marL="0" indent="0">
                  <a:buNone/>
                </a:pPr>
                <a:r>
                  <a:rPr lang="zh-CN" altLang="en-US" sz="2000" dirty="0">
                    <a:latin typeface="Times New Roman" panose="02020603050405020304" pitchFamily="18" charset="0"/>
                    <a:ea typeface="+mn-ea"/>
                    <a:cs typeface="Times New Roman" panose="02020603050405020304" pitchFamily="18" charset="0"/>
                  </a:rPr>
                  <a:t>考虑平方损失函数</a:t>
                </a:r>
                <a14:m>
                  <m:oMath xmlns:m="http://schemas.openxmlformats.org/officeDocument/2006/math">
                    <m:sSub>
                      <m:sSubPr>
                        <m:ctrlPr>
                          <a:rPr lang="en-US" altLang="zh-CN" sz="2000" b="0" i="1" smtClean="0">
                            <a:latin typeface="Cambria Math" panose="02040503050406030204" pitchFamily="18" charset="0"/>
                            <a:ea typeface="+mn-ea"/>
                            <a:cs typeface="Times New Roman" panose="02020603050405020304" pitchFamily="18" charset="0"/>
                          </a:rPr>
                        </m:ctrlPr>
                      </m:sSubPr>
                      <m:e>
                        <m:r>
                          <a:rPr lang="en-US" altLang="zh-CN" sz="2000" b="0" i="1" smtClean="0">
                            <a:latin typeface="Cambria Math" panose="02040503050406030204" pitchFamily="18" charset="0"/>
                            <a:ea typeface="+mn-ea"/>
                            <a:cs typeface="Times New Roman" panose="02020603050405020304" pitchFamily="18" charset="0"/>
                          </a:rPr>
                          <m:t>𝐿</m:t>
                        </m:r>
                      </m:e>
                      <m:sub>
                        <m:r>
                          <a:rPr lang="en-US" altLang="zh-CN" sz="2000" b="0" i="1" smtClean="0">
                            <a:latin typeface="Cambria Math" panose="02040503050406030204" pitchFamily="18" charset="0"/>
                            <a:ea typeface="+mn-ea"/>
                            <a:cs typeface="Times New Roman" panose="02020603050405020304" pitchFamily="18" charset="0"/>
                          </a:rPr>
                          <m:t>2</m:t>
                        </m:r>
                      </m:sub>
                    </m:sSub>
                  </m:oMath>
                </a14:m>
                <a:r>
                  <a:rPr lang="zh-CN" altLang="en-US" sz="2000" dirty="0">
                    <a:latin typeface="Times New Roman" panose="02020603050405020304" pitchFamily="18" charset="0"/>
                    <a:ea typeface="+mn-ea"/>
                    <a:cs typeface="Times New Roman" panose="02020603050405020304" pitchFamily="18" charset="0"/>
                  </a:rPr>
                  <a:t>，计算单个训练样例</a:t>
                </a:r>
                <a14:m>
                  <m:oMath xmlns:m="http://schemas.openxmlformats.org/officeDocument/2006/math">
                    <m:r>
                      <a:rPr lang="en-US" altLang="zh-CN" sz="2000" b="0" i="1" smtClean="0">
                        <a:latin typeface="Cambria Math" panose="02040503050406030204" pitchFamily="18" charset="0"/>
                        <a:ea typeface="+mn-ea"/>
                        <a:cs typeface="Times New Roman" panose="02020603050405020304" pitchFamily="18" charset="0"/>
                      </a:rPr>
                      <m:t>(</m:t>
                    </m:r>
                    <m:r>
                      <a:rPr lang="en-US" altLang="zh-CN" sz="2000" b="1" i="1" smtClean="0">
                        <a:latin typeface="Cambria Math" panose="02040503050406030204" pitchFamily="18" charset="0"/>
                        <a:ea typeface="+mn-ea"/>
                        <a:cs typeface="Times New Roman" panose="02020603050405020304" pitchFamily="18" charset="0"/>
                      </a:rPr>
                      <m:t>𝒙</m:t>
                    </m:r>
                    <m:r>
                      <a:rPr lang="en-US" altLang="zh-CN" sz="2000" b="0" i="1" smtClean="0">
                        <a:latin typeface="Cambria Math" panose="02040503050406030204" pitchFamily="18" charset="0"/>
                        <a:ea typeface="+mn-ea"/>
                        <a:cs typeface="Times New Roman" panose="02020603050405020304" pitchFamily="18" charset="0"/>
                      </a:rPr>
                      <m:t>,</m:t>
                    </m:r>
                    <m:r>
                      <a:rPr lang="en-US" altLang="zh-CN" sz="2000" b="0" i="1" smtClean="0">
                        <a:latin typeface="Cambria Math" panose="02040503050406030204" pitchFamily="18" charset="0"/>
                        <a:ea typeface="+mn-ea"/>
                        <a:cs typeface="Times New Roman" panose="02020603050405020304" pitchFamily="18" charset="0"/>
                      </a:rPr>
                      <m:t>𝑦</m:t>
                    </m:r>
                    <m:r>
                      <a:rPr lang="en-US" altLang="zh-CN" sz="2000" b="0" i="1" smtClean="0">
                        <a:latin typeface="Cambria Math" panose="02040503050406030204" pitchFamily="18" charset="0"/>
                        <a:ea typeface="+mn-ea"/>
                        <a:cs typeface="Times New Roman" panose="02020603050405020304" pitchFamily="18" charset="0"/>
                      </a:rPr>
                      <m:t>)</m:t>
                    </m:r>
                  </m:oMath>
                </a14:m>
                <a:r>
                  <a:rPr lang="zh-CN" altLang="en-US" sz="2000" dirty="0">
                    <a:latin typeface="Times New Roman" panose="02020603050405020304" pitchFamily="18" charset="0"/>
                    <a:ea typeface="+mn-ea"/>
                    <a:cs typeface="Times New Roman" panose="02020603050405020304" pitchFamily="18" charset="0"/>
                  </a:rPr>
                  <a:t>的梯度。设网络输出的预测为</a:t>
                </a:r>
                <a14:m>
                  <m:oMath xmlns:m="http://schemas.openxmlformats.org/officeDocument/2006/math">
                    <m:acc>
                      <m:accPr>
                        <m:ctrlPr>
                          <a:rPr lang="en-US" altLang="zh-CN" sz="2000" b="0" i="1" smtClean="0">
                            <a:latin typeface="Cambria Math" panose="02040503050406030204" pitchFamily="18" charset="0"/>
                            <a:ea typeface="+mn-ea"/>
                            <a:cs typeface="Times New Roman" panose="02020603050405020304" pitchFamily="18" charset="0"/>
                          </a:rPr>
                        </m:ctrlPr>
                      </m:accPr>
                      <m:e>
                        <m:r>
                          <a:rPr lang="en-US" altLang="zh-CN" sz="2000" b="0" i="1" smtClean="0">
                            <a:latin typeface="Cambria Math" panose="02040503050406030204" pitchFamily="18" charset="0"/>
                            <a:ea typeface="+mn-ea"/>
                            <a:cs typeface="Times New Roman" panose="02020603050405020304" pitchFamily="18" charset="0"/>
                          </a:rPr>
                          <m:t>𝑦</m:t>
                        </m:r>
                      </m:e>
                    </m:acc>
                    <m:r>
                      <a:rPr lang="en-US" altLang="zh-CN" sz="2000" b="0" i="1" dirty="0" smtClean="0">
                        <a:latin typeface="Cambria Math" panose="02040503050406030204" pitchFamily="18" charset="0"/>
                        <a:ea typeface="+mn-ea"/>
                        <a:cs typeface="Times New Roman" panose="02020603050405020304" pitchFamily="18" charset="0"/>
                      </a:rPr>
                      <m:t>=</m:t>
                    </m:r>
                    <m:sSub>
                      <m:sSubPr>
                        <m:ctrlPr>
                          <a:rPr lang="en-US" altLang="zh-CN" sz="2000" b="0" i="1" dirty="0" smtClean="0">
                            <a:latin typeface="Cambria Math" panose="02040503050406030204" pitchFamily="18" charset="0"/>
                            <a:ea typeface="+mn-ea"/>
                            <a:cs typeface="Times New Roman" panose="02020603050405020304" pitchFamily="18" charset="0"/>
                          </a:rPr>
                        </m:ctrlPr>
                      </m:sSubPr>
                      <m:e>
                        <m:r>
                          <a:rPr lang="en-US" altLang="zh-CN" sz="2000" b="0" i="1" dirty="0" smtClean="0">
                            <a:latin typeface="Cambria Math" panose="02040503050406030204" pitchFamily="18" charset="0"/>
                            <a:ea typeface="+mn-ea"/>
                            <a:cs typeface="Times New Roman" panose="02020603050405020304" pitchFamily="18" charset="0"/>
                          </a:rPr>
                          <m:t>ℎ</m:t>
                        </m:r>
                      </m:e>
                      <m:sub>
                        <m:r>
                          <a:rPr lang="en-US" altLang="zh-CN" sz="2000" b="1" i="1" dirty="0" smtClean="0">
                            <a:latin typeface="Cambria Math" panose="02040503050406030204" pitchFamily="18" charset="0"/>
                            <a:ea typeface="+mn-ea"/>
                            <a:cs typeface="Times New Roman" panose="02020603050405020304" pitchFamily="18" charset="0"/>
                          </a:rPr>
                          <m:t>𝒘</m:t>
                        </m:r>
                      </m:sub>
                    </m:sSub>
                    <m:r>
                      <a:rPr lang="en-US" altLang="zh-CN" sz="2000" b="0" i="1" dirty="0" smtClean="0">
                        <a:latin typeface="Cambria Math" panose="02040503050406030204" pitchFamily="18" charset="0"/>
                        <a:ea typeface="+mn-ea"/>
                        <a:cs typeface="Times New Roman" panose="02020603050405020304" pitchFamily="18" charset="0"/>
                      </a:rPr>
                      <m:t>(</m:t>
                    </m:r>
                    <m:r>
                      <a:rPr lang="en-US" altLang="zh-CN" sz="2000" b="1" i="1" dirty="0" smtClean="0">
                        <a:latin typeface="Cambria Math" panose="02040503050406030204" pitchFamily="18" charset="0"/>
                        <a:ea typeface="+mn-ea"/>
                        <a:cs typeface="Times New Roman" panose="02020603050405020304" pitchFamily="18" charset="0"/>
                      </a:rPr>
                      <m:t>𝒙</m:t>
                    </m:r>
                    <m:r>
                      <a:rPr lang="en-US" altLang="zh-CN" sz="2000" b="0" i="1" dirty="0" smtClean="0">
                        <a:latin typeface="Cambria Math" panose="02040503050406030204" pitchFamily="18" charset="0"/>
                        <a:ea typeface="+mn-ea"/>
                        <a:cs typeface="Times New Roman" panose="02020603050405020304" pitchFamily="18" charset="0"/>
                      </a:rPr>
                      <m:t>)</m:t>
                    </m:r>
                  </m:oMath>
                </a14:m>
                <a:r>
                  <a:rPr lang="zh-CN" altLang="en-US" sz="2000" dirty="0">
                    <a:latin typeface="Times New Roman" panose="02020603050405020304" pitchFamily="18" charset="0"/>
                    <a:ea typeface="+mn-ea"/>
                    <a:cs typeface="Times New Roman" panose="02020603050405020304" pitchFamily="18" charset="0"/>
                  </a:rPr>
                  <a:t>，其真实值为</a:t>
                </a:r>
                <a14:m>
                  <m:oMath xmlns:m="http://schemas.openxmlformats.org/officeDocument/2006/math">
                    <m:r>
                      <a:rPr lang="en-US" altLang="zh-CN" sz="2000" b="0" i="1" smtClean="0">
                        <a:latin typeface="Cambria Math" panose="02040503050406030204" pitchFamily="18" charset="0"/>
                        <a:ea typeface="+mn-ea"/>
                        <a:cs typeface="Times New Roman" panose="02020603050405020304" pitchFamily="18" charset="0"/>
                      </a:rPr>
                      <m:t>𝑦</m:t>
                    </m:r>
                  </m:oMath>
                </a14:m>
                <a:r>
                  <a:rPr lang="zh-CN" altLang="en-US" sz="2000" dirty="0">
                    <a:latin typeface="Times New Roman" panose="02020603050405020304" pitchFamily="18" charset="0"/>
                    <a:ea typeface="+mn-ea"/>
                    <a:cs typeface="Times New Roman" panose="02020603050405020304" pitchFamily="18" charset="0"/>
                  </a:rPr>
                  <a:t>，我们有</a:t>
                </a:r>
                <a:endParaRPr lang="en-US" altLang="zh-CN" sz="2000" dirty="0">
                  <a:latin typeface="Times New Roman" panose="02020603050405020304" pitchFamily="18" charset="0"/>
                  <a:ea typeface="+mn-ea"/>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r>
                        <a:rPr lang="en-US" altLang="zh-CN" sz="2000" i="1" smtClean="0">
                          <a:effectLst/>
                          <a:latin typeface="Cambria Math" panose="02040503050406030204" pitchFamily="18" charset="0"/>
                          <a:ea typeface="+mn-ea"/>
                          <a:cs typeface="Times New Roman" panose="02020603050405020304" pitchFamily="18" charset="0"/>
                        </a:rPr>
                        <m:t>𝐿𝑜𝑠𝑠</m:t>
                      </m:r>
                      <m:r>
                        <a:rPr lang="en-US" altLang="zh-CN" sz="2000" i="1" smtClean="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ℎ</m:t>
                          </m:r>
                        </m:e>
                        <m:sub>
                          <m:r>
                            <a:rPr lang="en-US" altLang="zh-CN" sz="2000" b="1" i="1">
                              <a:effectLst/>
                              <a:latin typeface="Cambria Math" panose="02040503050406030204" pitchFamily="18" charset="0"/>
                              <a:ea typeface="+mn-ea"/>
                              <a:cs typeface="Times New Roman" panose="02020603050405020304" pitchFamily="18" charset="0"/>
                            </a:rPr>
                            <m:t>𝒘</m:t>
                          </m:r>
                        </m:sub>
                      </m:sSub>
                      <m:r>
                        <a:rPr lang="en-US" altLang="zh-CN" sz="2000" i="1">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𝐿</m:t>
                          </m:r>
                        </m:e>
                        <m:sub>
                          <m:r>
                            <a:rPr lang="en-US" altLang="zh-CN" sz="2000" i="1">
                              <a:effectLst/>
                              <a:latin typeface="Cambria Math" panose="02040503050406030204" pitchFamily="18" charset="0"/>
                              <a:ea typeface="+mn-ea"/>
                              <a:cs typeface="Times New Roman" panose="02020603050405020304" pitchFamily="18" charset="0"/>
                            </a:rPr>
                            <m:t>2</m:t>
                          </m:r>
                        </m:sub>
                      </m:sSub>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ℎ</m:t>
                          </m:r>
                        </m:e>
                        <m:sub>
                          <m:r>
                            <a:rPr lang="en-US" altLang="zh-CN" sz="2000" b="1" i="1">
                              <a:effectLst/>
                              <a:latin typeface="Cambria Math" panose="02040503050406030204" pitchFamily="18" charset="0"/>
                              <a:ea typeface="+mn-ea"/>
                              <a:cs typeface="Times New Roman" panose="02020603050405020304" pitchFamily="18" charset="0"/>
                            </a:rPr>
                            <m:t>𝒘</m:t>
                          </m:r>
                        </m:sub>
                      </m:sSub>
                      <m:r>
                        <a:rPr lang="en-US" altLang="zh-CN" sz="2000" i="1">
                          <a:effectLst/>
                          <a:latin typeface="Cambria Math" panose="02040503050406030204" pitchFamily="18" charset="0"/>
                          <a:ea typeface="+mn-ea"/>
                          <a:cs typeface="Times New Roman" panose="02020603050405020304" pitchFamily="18" charset="0"/>
                        </a:rPr>
                        <m:t>(</m:t>
                      </m:r>
                      <m:r>
                        <a:rPr lang="en-US" altLang="zh-CN" sz="2000" b="1" i="1">
                          <a:effectLst/>
                          <a:latin typeface="Cambria Math" panose="02040503050406030204" pitchFamily="18" charset="0"/>
                          <a:ea typeface="+mn-ea"/>
                          <a:cs typeface="Times New Roman" panose="02020603050405020304" pitchFamily="18" charset="0"/>
                        </a:rPr>
                        <m:t>𝒙</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ℎ</m:t>
                          </m:r>
                        </m:e>
                        <m:sub>
                          <m:r>
                            <a:rPr lang="en-US" altLang="zh-CN" sz="2000" b="1" i="1">
                              <a:effectLst/>
                              <a:latin typeface="Cambria Math" panose="02040503050406030204" pitchFamily="18" charset="0"/>
                              <a:ea typeface="+mn-ea"/>
                              <a:cs typeface="Times New Roman" panose="02020603050405020304" pitchFamily="18" charset="0"/>
                            </a:rPr>
                            <m:t>𝒘</m:t>
                          </m:r>
                        </m:sub>
                      </m:sSub>
                      <m:r>
                        <a:rPr lang="en-US" altLang="zh-CN" sz="2000" i="1">
                          <a:effectLst/>
                          <a:latin typeface="Cambria Math" panose="02040503050406030204" pitchFamily="18" charset="0"/>
                          <a:ea typeface="+mn-ea"/>
                          <a:cs typeface="Times New Roman" panose="02020603050405020304" pitchFamily="18" charset="0"/>
                        </a:rPr>
                        <m:t>(</m:t>
                      </m:r>
                      <m:r>
                        <a:rPr lang="en-US" altLang="zh-CN" sz="2000" b="1" i="1">
                          <a:effectLst/>
                          <a:latin typeface="Cambria Math" panose="02040503050406030204" pitchFamily="18" charset="0"/>
                          <a:ea typeface="+mn-ea"/>
                          <a:cs typeface="Times New Roman" panose="02020603050405020304" pitchFamily="18" charset="0"/>
                        </a:rPr>
                        <m:t>𝒙</m:t>
                      </m:r>
                      <m:r>
                        <a:rPr lang="en-US" altLang="zh-CN" sz="2000" i="1">
                          <a:effectLst/>
                          <a:latin typeface="Cambria Math" panose="02040503050406030204" pitchFamily="18" charset="0"/>
                          <a:ea typeface="+mn-ea"/>
                          <a:cs typeface="Times New Roman" panose="02020603050405020304" pitchFamily="18" charset="0"/>
                        </a:rPr>
                        <m:t>)</m:t>
                      </m:r>
                      <m:sSup>
                        <m:sSupPr>
                          <m:ctrlPr>
                            <a:rPr lang="zh-CN" altLang="zh-CN" sz="2000" i="1">
                              <a:effectLst/>
                              <a:latin typeface="Cambria Math" panose="02040503050406030204" pitchFamily="18" charset="0"/>
                              <a:ea typeface="+mn-ea"/>
                              <a:cs typeface="Times New Roman" panose="02020603050405020304" pitchFamily="18" charset="0"/>
                            </a:rPr>
                          </m:ctrlPr>
                        </m:sSupPr>
                        <m:e>
                          <m:r>
                            <a:rPr lang="en-US" altLang="zh-CN" sz="2000" i="1">
                              <a:effectLst/>
                              <a:latin typeface="Cambria Math" panose="02040503050406030204" pitchFamily="18" charset="0"/>
                              <a:ea typeface="+mn-ea"/>
                              <a:cs typeface="Times New Roman" panose="02020603050405020304" pitchFamily="18" charset="0"/>
                            </a:rPr>
                            <m:t>∥</m:t>
                          </m:r>
                        </m:e>
                        <m:sup>
                          <m:r>
                            <a:rPr lang="en-US" altLang="zh-CN" sz="2000" i="1">
                              <a:effectLst/>
                              <a:latin typeface="Cambria Math" panose="02040503050406030204" pitchFamily="18" charset="0"/>
                              <a:ea typeface="+mn-ea"/>
                              <a:cs typeface="Times New Roman" panose="02020603050405020304" pitchFamily="18" charset="0"/>
                            </a:rPr>
                            <m:t>2</m:t>
                          </m:r>
                        </m:sup>
                      </m:sSup>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sSup>
                        <m:sSupPr>
                          <m:ctrlPr>
                            <a:rPr lang="zh-CN" altLang="zh-CN" sz="2000" i="1">
                              <a:effectLst/>
                              <a:latin typeface="Cambria Math" panose="02040503050406030204" pitchFamily="18" charset="0"/>
                              <a:ea typeface="+mn-ea"/>
                              <a:cs typeface="Times New Roman" panose="02020603050405020304" pitchFamily="18" charset="0"/>
                            </a:rPr>
                          </m:ctrlPr>
                        </m:sSupPr>
                        <m:e>
                          <m:r>
                            <a:rPr lang="en-US" altLang="zh-CN" sz="2000" i="1">
                              <a:effectLst/>
                              <a:latin typeface="Cambria Math" panose="02040503050406030204" pitchFamily="18" charset="0"/>
                              <a:ea typeface="+mn-ea"/>
                              <a:cs typeface="Times New Roman" panose="02020603050405020304" pitchFamily="18" charset="0"/>
                            </a:rPr>
                            <m:t>)</m:t>
                          </m:r>
                        </m:e>
                        <m:sup>
                          <m:r>
                            <a:rPr lang="en-US" altLang="zh-CN" sz="2000" i="1">
                              <a:effectLst/>
                              <a:latin typeface="Cambria Math" panose="02040503050406030204" pitchFamily="18" charset="0"/>
                              <a:ea typeface="+mn-ea"/>
                              <a:cs typeface="Times New Roman" panose="02020603050405020304" pitchFamily="18" charset="0"/>
                            </a:rPr>
                            <m:t>2</m:t>
                          </m:r>
                        </m:sup>
                      </m:sSup>
                    </m:oMath>
                  </m:oMathPara>
                </a14:m>
                <a:endParaRPr lang="en-US" altLang="zh-CN" sz="2000" i="1" dirty="0">
                  <a:latin typeface="Times New Roman" panose="02020603050405020304" pitchFamily="18" charset="0"/>
                  <a:ea typeface="+mn-ea"/>
                  <a:cs typeface="Times New Roman" panose="02020603050405020304" pitchFamily="18" charset="0"/>
                </a:endParaRPr>
              </a:p>
              <a:p>
                <a:pPr marL="0" indent="0">
                  <a:buNone/>
                </a:pPr>
                <a:r>
                  <a:rPr lang="zh-CN" altLang="en-US" sz="2000" dirty="0">
                    <a:latin typeface="Times New Roman" panose="02020603050405020304" pitchFamily="18" charset="0"/>
                    <a:ea typeface="+mn-ea"/>
                    <a:cs typeface="Times New Roman" panose="02020603050405020304" pitchFamily="18" charset="0"/>
                  </a:rPr>
                  <a:t>使用链式法则计算梯度，例如</a:t>
                </a:r>
                <a14:m>
                  <m:oMath xmlns:m="http://schemas.openxmlformats.org/officeDocument/2006/math">
                    <m:sSub>
                      <m:sSubPr>
                        <m:ctrlPr>
                          <a:rPr lang="en-US" altLang="zh-CN" sz="2000" b="0" i="1" smtClean="0">
                            <a:latin typeface="Cambria Math" panose="02040503050406030204" pitchFamily="18" charset="0"/>
                            <a:ea typeface="+mn-ea"/>
                            <a:cs typeface="Times New Roman" panose="02020603050405020304" pitchFamily="18" charset="0"/>
                          </a:rPr>
                        </m:ctrlPr>
                      </m:sSubPr>
                      <m:e>
                        <m:r>
                          <a:rPr lang="en-US" altLang="zh-CN" sz="2000" b="0" i="1" smtClean="0">
                            <a:latin typeface="Cambria Math" panose="02040503050406030204" pitchFamily="18" charset="0"/>
                            <a:ea typeface="+mn-ea"/>
                            <a:cs typeface="Times New Roman" panose="02020603050405020304" pitchFamily="18" charset="0"/>
                          </a:rPr>
                          <m:t>𝑤</m:t>
                        </m:r>
                      </m:e>
                      <m:sub>
                        <m:r>
                          <a:rPr lang="en-US" altLang="zh-CN" sz="2000" b="0" i="1" smtClean="0">
                            <a:latin typeface="Cambria Math" panose="02040503050406030204" pitchFamily="18" charset="0"/>
                            <a:ea typeface="+mn-ea"/>
                            <a:cs typeface="Times New Roman" panose="02020603050405020304" pitchFamily="18" charset="0"/>
                          </a:rPr>
                          <m:t>3</m:t>
                        </m:r>
                        <m:r>
                          <a:rPr lang="en-US" altLang="zh-CN" sz="2000" b="0" i="1" smtClean="0">
                            <a:latin typeface="Cambria Math" panose="02040503050406030204" pitchFamily="18" charset="0"/>
                            <a:ea typeface="+mn-ea"/>
                            <a:cs typeface="Times New Roman" panose="02020603050405020304" pitchFamily="18" charset="0"/>
                          </a:rPr>
                          <m:t>,</m:t>
                        </m:r>
                        <m:r>
                          <a:rPr lang="en-US" altLang="zh-CN" sz="2000" b="0" i="1" smtClean="0">
                            <a:latin typeface="Cambria Math" panose="02040503050406030204" pitchFamily="18" charset="0"/>
                            <a:ea typeface="+mn-ea"/>
                            <a:cs typeface="Times New Roman" panose="02020603050405020304" pitchFamily="18" charset="0"/>
                          </a:rPr>
                          <m:t>5</m:t>
                        </m:r>
                      </m:sub>
                    </m:sSub>
                  </m:oMath>
                </a14:m>
                <a:endParaRPr lang="en-US" altLang="zh-CN" sz="2000" dirty="0">
                  <a:latin typeface="Times New Roman" panose="02020603050405020304" pitchFamily="18" charset="0"/>
                  <a:ea typeface="+mn-ea"/>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f>
                        <m:fPr>
                          <m:ctrlPr>
                            <a:rPr lang="zh-CN" altLang="zh-CN" sz="2000" i="1">
                              <a:latin typeface="Cambria Math" panose="02040503050406030204" pitchFamily="18" charset="0"/>
                              <a:ea typeface="+mn-ea"/>
                              <a:cs typeface="Times New Roman" panose="02020603050405020304" pitchFamily="18" charset="0"/>
                            </a:rPr>
                          </m:ctrlPr>
                        </m:fPr>
                        <m:num>
                          <m:r>
                            <a:rPr lang="en-US" altLang="zh-CN" sz="2000">
                              <a:latin typeface="Cambria Math" panose="02040503050406030204" pitchFamily="18" charset="0"/>
                              <a:ea typeface="+mn-ea"/>
                              <a:cs typeface="Times New Roman" panose="02020603050405020304" pitchFamily="18" charset="0"/>
                            </a:rPr>
                            <m:t>𝜕</m:t>
                          </m:r>
                        </m:num>
                        <m:den>
                          <m:r>
                            <a:rPr lang="en-US" altLang="zh-CN" sz="2000">
                              <a:latin typeface="Cambria Math" panose="02040503050406030204" pitchFamily="18" charset="0"/>
                              <a:ea typeface="+mn-ea"/>
                              <a:cs typeface="Times New Roman" panose="02020603050405020304" pitchFamily="18" charset="0"/>
                            </a:rPr>
                            <m:t>𝜕</m:t>
                          </m:r>
                          <m:sSub>
                            <m:sSubPr>
                              <m:ctrlPr>
                                <a:rPr lang="zh-CN" altLang="zh-CN" sz="2000" i="1">
                                  <a:latin typeface="Cambria Math" panose="02040503050406030204" pitchFamily="18" charset="0"/>
                                  <a:ea typeface="+mn-ea"/>
                                  <a:cs typeface="Times New Roman" panose="02020603050405020304" pitchFamily="18" charset="0"/>
                                </a:rPr>
                              </m:ctrlPr>
                            </m:sSubPr>
                            <m:e>
                              <m:r>
                                <a:rPr lang="en-US" altLang="zh-CN" sz="2000" i="1">
                                  <a:latin typeface="Cambria Math" panose="02040503050406030204" pitchFamily="18" charset="0"/>
                                  <a:ea typeface="+mn-ea"/>
                                  <a:cs typeface="Times New Roman" panose="02020603050405020304" pitchFamily="18" charset="0"/>
                                </a:rPr>
                                <m:t>𝑤</m:t>
                              </m:r>
                            </m:e>
                            <m:sub>
                              <m:r>
                                <a:rPr lang="en-US" altLang="zh-CN" sz="2000" i="1">
                                  <a:latin typeface="Cambria Math" panose="02040503050406030204" pitchFamily="18" charset="0"/>
                                  <a:ea typeface="+mn-ea"/>
                                  <a:cs typeface="Times New Roman" panose="02020603050405020304" pitchFamily="18" charset="0"/>
                                </a:rPr>
                                <m:t>3</m:t>
                              </m:r>
                              <m:r>
                                <a:rPr lang="en-US" altLang="zh-CN" sz="2000">
                                  <a:latin typeface="Cambria Math" panose="02040503050406030204" pitchFamily="18" charset="0"/>
                                  <a:ea typeface="+mn-ea"/>
                                  <a:cs typeface="Times New Roman" panose="02020603050405020304" pitchFamily="18" charset="0"/>
                                </a:rPr>
                                <m:t>,</m:t>
                              </m:r>
                              <m:r>
                                <a:rPr lang="en-US" altLang="zh-CN" sz="2000" i="1">
                                  <a:latin typeface="Cambria Math" panose="02040503050406030204" pitchFamily="18" charset="0"/>
                                  <a:ea typeface="+mn-ea"/>
                                  <a:cs typeface="Times New Roman" panose="02020603050405020304" pitchFamily="18" charset="0"/>
                                </a:rPr>
                                <m:t>5</m:t>
                              </m:r>
                            </m:sub>
                          </m:sSub>
                        </m:den>
                      </m:f>
                      <m:r>
                        <a:rPr lang="en-US" altLang="zh-CN" sz="2000" i="1">
                          <a:latin typeface="Cambria Math" panose="02040503050406030204" pitchFamily="18" charset="0"/>
                          <a:ea typeface="+mn-ea"/>
                          <a:cs typeface="Times New Roman" panose="02020603050405020304" pitchFamily="18" charset="0"/>
                        </a:rPr>
                        <m:t>𝐿𝑜𝑠𝑠</m:t>
                      </m:r>
                      <m:d>
                        <m:dPr>
                          <m:ctrlPr>
                            <a:rPr lang="zh-CN" altLang="zh-CN" sz="2000" i="1">
                              <a:latin typeface="Cambria Math" panose="02040503050406030204" pitchFamily="18" charset="0"/>
                              <a:ea typeface="+mn-ea"/>
                              <a:cs typeface="Times New Roman" panose="02020603050405020304" pitchFamily="18" charset="0"/>
                            </a:rPr>
                          </m:ctrlPr>
                        </m:dPr>
                        <m:e>
                          <m:sSub>
                            <m:sSubPr>
                              <m:ctrlPr>
                                <a:rPr lang="zh-CN" altLang="zh-CN" sz="2000" i="1">
                                  <a:latin typeface="Cambria Math" panose="02040503050406030204" pitchFamily="18" charset="0"/>
                                  <a:ea typeface="+mn-ea"/>
                                  <a:cs typeface="Times New Roman" panose="02020603050405020304" pitchFamily="18" charset="0"/>
                                </a:rPr>
                              </m:ctrlPr>
                            </m:sSubPr>
                            <m:e>
                              <m:r>
                                <a:rPr lang="en-US" altLang="zh-CN" sz="2000" i="1">
                                  <a:latin typeface="Cambria Math" panose="02040503050406030204" pitchFamily="18" charset="0"/>
                                  <a:ea typeface="+mn-ea"/>
                                  <a:cs typeface="Times New Roman" panose="02020603050405020304" pitchFamily="18" charset="0"/>
                                </a:rPr>
                                <m:t>ℎ</m:t>
                              </m:r>
                            </m:e>
                            <m:sub>
                              <m:r>
                                <a:rPr lang="en-US" altLang="zh-CN" sz="2000" b="1" i="1">
                                  <a:latin typeface="Cambria Math" panose="02040503050406030204" pitchFamily="18" charset="0"/>
                                  <a:ea typeface="+mn-ea"/>
                                  <a:cs typeface="Times New Roman" panose="02020603050405020304" pitchFamily="18" charset="0"/>
                                </a:rPr>
                                <m:t>𝒘</m:t>
                              </m:r>
                            </m:sub>
                          </m:sSub>
                        </m:e>
                      </m:d>
                      <m:r>
                        <a:rPr lang="en-US" altLang="zh-CN" sz="2000" smtClean="0">
                          <a:effectLst/>
                          <a:latin typeface="Cambria Math" panose="02040503050406030204" pitchFamily="18" charset="0"/>
                          <a:ea typeface="+mn-ea"/>
                          <a:cs typeface="Times New Roman" panose="02020603050405020304" pitchFamily="18" charset="0"/>
                        </a:rPr>
                        <m:t>=</m:t>
                      </m:r>
                      <m:f>
                        <m:fPr>
                          <m:ctrlPr>
                            <a:rPr lang="zh-CN" altLang="zh-CN" sz="2000" i="1">
                              <a:effectLst/>
                              <a:latin typeface="Cambria Math" panose="02040503050406030204" pitchFamily="18" charset="0"/>
                              <a:ea typeface="+mn-ea"/>
                              <a:cs typeface="Times New Roman" panose="02020603050405020304" pitchFamily="18" charset="0"/>
                            </a:rPr>
                          </m:ctrlPr>
                        </m:fPr>
                        <m:num>
                          <m:r>
                            <a:rPr lang="en-US" altLang="zh-CN" sz="2000">
                              <a:effectLst/>
                              <a:latin typeface="Cambria Math" panose="02040503050406030204" pitchFamily="18" charset="0"/>
                              <a:ea typeface="+mn-ea"/>
                              <a:cs typeface="Times New Roman" panose="02020603050405020304" pitchFamily="18" charset="0"/>
                            </a:rPr>
                            <m:t>𝜕</m:t>
                          </m:r>
                        </m:num>
                        <m:den>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den>
                      </m:f>
                      <m:sSup>
                        <m:sSupPr>
                          <m:ctrlPr>
                            <a:rPr lang="zh-CN" altLang="zh-CN" sz="2000" i="1">
                              <a:effectLst/>
                              <a:latin typeface="Cambria Math" panose="02040503050406030204" pitchFamily="18" charset="0"/>
                              <a:ea typeface="+mn-ea"/>
                              <a:cs typeface="Times New Roman" panose="02020603050405020304" pitchFamily="18" charset="0"/>
                            </a:rPr>
                          </m:ctrlPr>
                        </m:sSupPr>
                        <m:e>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e>
                        <m:sup>
                          <m:r>
                            <a:rPr lang="en-US" altLang="zh-CN" sz="2000" i="1">
                              <a:effectLst/>
                              <a:latin typeface="Cambria Math" panose="02040503050406030204" pitchFamily="18" charset="0"/>
                              <a:ea typeface="+mn-ea"/>
                              <a:cs typeface="Times New Roman" panose="02020603050405020304" pitchFamily="18" charset="0"/>
                            </a:rPr>
                            <m:t>2</m:t>
                          </m:r>
                        </m:sup>
                      </m:sSup>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2</m:t>
                      </m:r>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f>
                        <m:fPr>
                          <m:ctrlPr>
                            <a:rPr lang="zh-CN" altLang="zh-CN" sz="2000" i="1">
                              <a:effectLst/>
                              <a:latin typeface="Cambria Math" panose="02040503050406030204" pitchFamily="18" charset="0"/>
                              <a:ea typeface="+mn-ea"/>
                              <a:cs typeface="Times New Roman" panose="02020603050405020304" pitchFamily="18" charset="0"/>
                            </a:rPr>
                          </m:ctrlPr>
                        </m:fPr>
                        <m:num>
                          <m:r>
                            <a:rPr lang="en-US" altLang="zh-CN" sz="2000">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num>
                        <m:den>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den>
                      </m:f>
                    </m:oMath>
                  </m:oMathPara>
                </a14:m>
                <a:endParaRPr lang="en-US" altLang="zh-CN" sz="2000" dirty="0">
                  <a:effectLst/>
                  <a:latin typeface="Times New Roman" panose="02020603050405020304" pitchFamily="18" charset="0"/>
                  <a:ea typeface="+mn-ea"/>
                  <a:cs typeface="Times New Roman" panose="02020603050405020304" pitchFamily="18" charset="0"/>
                </a:endParaRPr>
              </a:p>
              <a:p>
                <a:pPr marL="0" indent="0">
                  <a:buNone/>
                </a:pPr>
                <a:r>
                  <a:rPr lang="en-US" altLang="zh-CN" sz="2000" dirty="0">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2</m:t>
                    </m:r>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f>
                      <m:fPr>
                        <m:ctrlPr>
                          <a:rPr lang="zh-CN" altLang="zh-CN" sz="2000" i="1">
                            <a:effectLst/>
                            <a:latin typeface="Cambria Math" panose="02040503050406030204" pitchFamily="18" charset="0"/>
                            <a:ea typeface="+mn-ea"/>
                            <a:cs typeface="Times New Roman" panose="02020603050405020304" pitchFamily="18" charset="0"/>
                          </a:rPr>
                        </m:ctrlPr>
                      </m:fPr>
                      <m:num>
                        <m:r>
                          <a:rPr lang="en-US" altLang="zh-CN" sz="2000">
                            <a:effectLst/>
                            <a:latin typeface="Cambria Math" panose="02040503050406030204" pitchFamily="18" charset="0"/>
                            <a:ea typeface="+mn-ea"/>
                            <a:cs typeface="Times New Roman" panose="02020603050405020304" pitchFamily="18" charset="0"/>
                          </a:rPr>
                          <m:t>𝜕</m:t>
                        </m:r>
                      </m:num>
                      <m:den>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den>
                    </m:f>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𝑔</m:t>
                        </m:r>
                      </m:e>
                      <m:sub>
                        <m:r>
                          <a:rPr lang="en-US" altLang="zh-CN" sz="2000" i="1">
                            <a:effectLst/>
                            <a:latin typeface="Cambria Math" panose="02040503050406030204" pitchFamily="18" charset="0"/>
                            <a:ea typeface="+mn-ea"/>
                            <a:cs typeface="Times New Roman" panose="02020603050405020304" pitchFamily="18" charset="0"/>
                          </a:rPr>
                          <m:t>5</m:t>
                        </m:r>
                      </m:sub>
                    </m:sSub>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𝑖</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𝑛</m:t>
                            </m:r>
                          </m:e>
                          <m:sub>
                            <m:r>
                              <a:rPr lang="en-US" altLang="zh-CN" sz="2000" i="1">
                                <a:effectLst/>
                                <a:latin typeface="Cambria Math" panose="02040503050406030204" pitchFamily="18" charset="0"/>
                                <a:ea typeface="+mn-ea"/>
                                <a:cs typeface="Times New Roman" panose="02020603050405020304" pitchFamily="18" charset="0"/>
                              </a:rPr>
                              <m:t>5</m:t>
                            </m:r>
                          </m:sub>
                        </m:sSub>
                      </m:e>
                    </m:d>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2</m:t>
                    </m:r>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sSubSup>
                      <m:sSubSupPr>
                        <m:ctrlPr>
                          <a:rPr lang="zh-CN"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𝑔</m:t>
                        </m:r>
                      </m:e>
                      <m:sub>
                        <m:r>
                          <a:rPr lang="en-US" altLang="zh-CN" sz="2000" i="1">
                            <a:latin typeface="Cambria Math" panose="02040503050406030204" pitchFamily="18" charset="0"/>
                            <a:cs typeface="Times New Roman" panose="02020603050405020304" pitchFamily="18" charset="0"/>
                          </a:rPr>
                          <m:t>5</m:t>
                        </m:r>
                      </m:sub>
                      <m:sup>
                        <m:r>
                          <a:rPr lang="en-US" altLang="zh-CN" sz="2000" i="1">
                            <a:latin typeface="Cambria Math" panose="02040503050406030204" pitchFamily="18" charset="0"/>
                            <a:cs typeface="Times New Roman" panose="02020603050405020304" pitchFamily="18" charset="0"/>
                          </a:rPr>
                          <m:t>′</m:t>
                        </m:r>
                      </m:sup>
                    </m:sSubSup>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𝑖</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𝑛</m:t>
                            </m:r>
                          </m:e>
                          <m:sub>
                            <m:r>
                              <a:rPr lang="en-US" altLang="zh-CN" sz="2000" i="1">
                                <a:effectLst/>
                                <a:latin typeface="Cambria Math" panose="02040503050406030204" pitchFamily="18" charset="0"/>
                                <a:ea typeface="+mn-ea"/>
                                <a:cs typeface="Times New Roman" panose="02020603050405020304" pitchFamily="18" charset="0"/>
                              </a:rPr>
                              <m:t>5</m:t>
                            </m:r>
                          </m:sub>
                        </m:sSub>
                      </m:e>
                    </m:d>
                    <m:f>
                      <m:fPr>
                        <m:ctrlPr>
                          <a:rPr lang="zh-CN" altLang="zh-CN" sz="2000" i="1">
                            <a:effectLst/>
                            <a:latin typeface="Cambria Math" panose="02040503050406030204" pitchFamily="18" charset="0"/>
                            <a:ea typeface="+mn-ea"/>
                            <a:cs typeface="Times New Roman" panose="02020603050405020304" pitchFamily="18" charset="0"/>
                          </a:rPr>
                        </m:ctrlPr>
                      </m:fPr>
                      <m:num>
                        <m:r>
                          <a:rPr lang="en-US" altLang="zh-CN" sz="2000">
                            <a:effectLst/>
                            <a:latin typeface="Cambria Math" panose="02040503050406030204" pitchFamily="18" charset="0"/>
                            <a:ea typeface="+mn-ea"/>
                            <a:cs typeface="Times New Roman" panose="02020603050405020304" pitchFamily="18" charset="0"/>
                          </a:rPr>
                          <m:t>𝜕</m:t>
                        </m:r>
                      </m:num>
                      <m:den>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den>
                    </m:f>
                    <m:r>
                      <a:rPr lang="en-US" altLang="zh-CN" sz="2000" i="1">
                        <a:effectLst/>
                        <a:latin typeface="Cambria Math" panose="02040503050406030204" pitchFamily="18" charset="0"/>
                        <a:ea typeface="+mn-ea"/>
                        <a:cs typeface="Times New Roman" panose="02020603050405020304" pitchFamily="18" charset="0"/>
                      </a:rPr>
                      <m:t>𝑖</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𝑛</m:t>
                        </m:r>
                      </m:e>
                      <m:sub>
                        <m:r>
                          <a:rPr lang="en-US" altLang="zh-CN" sz="2000" i="1">
                            <a:effectLst/>
                            <a:latin typeface="Cambria Math" panose="02040503050406030204" pitchFamily="18" charset="0"/>
                            <a:ea typeface="+mn-ea"/>
                            <a:cs typeface="Times New Roman" panose="02020603050405020304" pitchFamily="18" charset="0"/>
                          </a:rPr>
                          <m:t>5</m:t>
                        </m:r>
                      </m:sub>
                    </m:sSub>
                  </m:oMath>
                </a14:m>
                <a:endParaRPr lang="en-US" altLang="zh-CN" sz="2000" dirty="0">
                  <a:effectLst/>
                  <a:latin typeface="Times New Roman" panose="02020603050405020304" pitchFamily="18" charset="0"/>
                  <a:ea typeface="+mn-ea"/>
                  <a:cs typeface="Times New Roman" panose="02020603050405020304" pitchFamily="18" charset="0"/>
                </a:endParaRPr>
              </a:p>
              <a:p>
                <a:pPr marL="0" indent="0">
                  <a:buNone/>
                </a:pPr>
                <a:r>
                  <a:rPr lang="en-US" altLang="zh-CN" sz="2000" dirty="0">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2</m:t>
                    </m:r>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sSubSup>
                      <m:sSubSupPr>
                        <m:ctrlPr>
                          <a:rPr lang="en-US" altLang="zh-CN" sz="2000" b="0" i="1" smtClean="0">
                            <a:effectLst/>
                            <a:latin typeface="Cambria Math" panose="02040503050406030204" pitchFamily="18" charset="0"/>
                            <a:ea typeface="+mn-ea"/>
                            <a:cs typeface="Times New Roman" panose="02020603050405020304" pitchFamily="18" charset="0"/>
                          </a:rPr>
                        </m:ctrlPr>
                      </m:sSubSupPr>
                      <m:e>
                        <m:r>
                          <a:rPr lang="en-US" altLang="zh-CN" sz="2000" i="1">
                            <a:effectLst/>
                            <a:latin typeface="Cambria Math" panose="02040503050406030204" pitchFamily="18" charset="0"/>
                            <a:ea typeface="+mn-ea"/>
                            <a:cs typeface="Times New Roman" panose="02020603050405020304" pitchFamily="18" charset="0"/>
                          </a:rPr>
                          <m:t>𝑔</m:t>
                        </m:r>
                      </m:e>
                      <m:sub>
                        <m:r>
                          <a:rPr lang="en-US" altLang="zh-CN" sz="2000" i="1">
                            <a:effectLst/>
                            <a:latin typeface="Cambria Math" panose="02040503050406030204" pitchFamily="18" charset="0"/>
                            <a:ea typeface="+mn-ea"/>
                            <a:cs typeface="Times New Roman" panose="02020603050405020304" pitchFamily="18" charset="0"/>
                          </a:rPr>
                          <m:t>5</m:t>
                        </m:r>
                      </m:sub>
                      <m:sup>
                        <m:r>
                          <a:rPr lang="en-US" altLang="zh-CN" sz="2000" b="0" i="1" smtClean="0">
                            <a:effectLst/>
                            <a:latin typeface="Cambria Math" panose="02040503050406030204" pitchFamily="18" charset="0"/>
                            <a:ea typeface="+mn-ea"/>
                            <a:cs typeface="Times New Roman" panose="02020603050405020304" pitchFamily="18" charset="0"/>
                          </a:rPr>
                          <m:t>′</m:t>
                        </m:r>
                      </m:sup>
                    </m:sSubSup>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𝑖</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𝑛</m:t>
                            </m:r>
                          </m:e>
                          <m:sub>
                            <m:r>
                              <a:rPr lang="en-US" altLang="zh-CN" sz="2000" i="1">
                                <a:effectLst/>
                                <a:latin typeface="Cambria Math" panose="02040503050406030204" pitchFamily="18" charset="0"/>
                                <a:ea typeface="+mn-ea"/>
                                <a:cs typeface="Times New Roman" panose="02020603050405020304" pitchFamily="18" charset="0"/>
                              </a:rPr>
                              <m:t>5</m:t>
                            </m:r>
                          </m:sub>
                        </m:sSub>
                      </m:e>
                    </m:d>
                    <m:f>
                      <m:fPr>
                        <m:ctrlPr>
                          <a:rPr lang="zh-CN" altLang="zh-CN" sz="2000" i="1">
                            <a:effectLst/>
                            <a:latin typeface="Cambria Math" panose="02040503050406030204" pitchFamily="18" charset="0"/>
                            <a:ea typeface="+mn-ea"/>
                            <a:cs typeface="Times New Roman" panose="02020603050405020304" pitchFamily="18" charset="0"/>
                          </a:rPr>
                        </m:ctrlPr>
                      </m:fPr>
                      <m:num>
                        <m:r>
                          <a:rPr lang="en-US" altLang="zh-CN" sz="2000">
                            <a:effectLst/>
                            <a:latin typeface="Cambria Math" panose="02040503050406030204" pitchFamily="18" charset="0"/>
                            <a:ea typeface="+mn-ea"/>
                            <a:cs typeface="Times New Roman" panose="02020603050405020304" pitchFamily="18" charset="0"/>
                          </a:rPr>
                          <m:t>𝜕</m:t>
                        </m:r>
                      </m:num>
                      <m:den>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den>
                    </m:f>
                    <m:d>
                      <m:dPr>
                        <m:ctrlPr>
                          <a:rPr lang="zh-CN" altLang="zh-CN" sz="2000" i="1">
                            <a:effectLst/>
                            <a:latin typeface="Cambria Math" panose="02040503050406030204" pitchFamily="18" charset="0"/>
                            <a:ea typeface="+mn-ea"/>
                            <a:cs typeface="Times New Roman" panose="02020603050405020304" pitchFamily="18" charset="0"/>
                          </a:rPr>
                        </m:ctrlPr>
                      </m:dPr>
                      <m:e>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0</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3</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b="0" i="1" smtClean="0">
                                <a:effectLst/>
                                <a:latin typeface="Cambria Math" panose="02040503050406030204" pitchFamily="18" charset="0"/>
                                <a:ea typeface="+mn-ea"/>
                                <a:cs typeface="Times New Roman" panose="02020603050405020304" pitchFamily="18" charset="0"/>
                              </a:rPr>
                              <m:t>𝑔</m:t>
                            </m:r>
                          </m:e>
                          <m:sub>
                            <m:r>
                              <a:rPr lang="en-US" altLang="zh-CN" sz="2000" i="1">
                                <a:effectLst/>
                                <a:latin typeface="Cambria Math" panose="02040503050406030204" pitchFamily="18" charset="0"/>
                                <a:ea typeface="+mn-ea"/>
                                <a:cs typeface="Times New Roman" panose="02020603050405020304" pitchFamily="18" charset="0"/>
                              </a:rPr>
                              <m:t>3</m:t>
                            </m:r>
                          </m:sub>
                        </m:sSub>
                        <m:r>
                          <a:rPr lang="en-US" altLang="zh-CN" sz="2000" b="0" i="1" smtClean="0">
                            <a:effectLst/>
                            <a:latin typeface="Cambria Math" panose="02040503050406030204" pitchFamily="18" charset="0"/>
                            <a:ea typeface="+mn-ea"/>
                            <a:cs typeface="Times New Roman" panose="02020603050405020304" pitchFamily="18" charset="0"/>
                          </a:rPr>
                          <m:t>(</m:t>
                        </m:r>
                        <m:r>
                          <a:rPr lang="en-US" altLang="zh-CN" sz="2000" b="0" i="1" smtClean="0">
                            <a:effectLst/>
                            <a:latin typeface="Cambria Math" panose="02040503050406030204" pitchFamily="18" charset="0"/>
                            <a:ea typeface="+mn-ea"/>
                            <a:cs typeface="Times New Roman" panose="02020603050405020304" pitchFamily="18" charset="0"/>
                          </a:rPr>
                          <m:t>𝑖</m:t>
                        </m:r>
                        <m:sSub>
                          <m:sSubPr>
                            <m:ctrlPr>
                              <a:rPr lang="en-US" altLang="zh-CN" sz="2000" b="0" i="1" smtClean="0">
                                <a:effectLst/>
                                <a:latin typeface="Cambria Math" panose="02040503050406030204" pitchFamily="18" charset="0"/>
                                <a:ea typeface="+mn-ea"/>
                                <a:cs typeface="Times New Roman" panose="02020603050405020304" pitchFamily="18" charset="0"/>
                              </a:rPr>
                            </m:ctrlPr>
                          </m:sSubPr>
                          <m:e>
                            <m:r>
                              <a:rPr lang="en-US" altLang="zh-CN" sz="2000" b="0" i="1" smtClean="0">
                                <a:effectLst/>
                                <a:latin typeface="Cambria Math" panose="02040503050406030204" pitchFamily="18" charset="0"/>
                                <a:ea typeface="+mn-ea"/>
                                <a:cs typeface="Times New Roman" panose="02020603050405020304" pitchFamily="18" charset="0"/>
                              </a:rPr>
                              <m:t>𝑛</m:t>
                            </m:r>
                          </m:e>
                          <m:sub>
                            <m:r>
                              <a:rPr lang="en-US" altLang="zh-CN" sz="2000" b="0" i="1" smtClean="0">
                                <a:effectLst/>
                                <a:latin typeface="Cambria Math" panose="02040503050406030204" pitchFamily="18" charset="0"/>
                                <a:ea typeface="+mn-ea"/>
                                <a:cs typeface="Times New Roman" panose="02020603050405020304" pitchFamily="18" charset="0"/>
                              </a:rPr>
                              <m:t>3</m:t>
                            </m:r>
                          </m:sub>
                        </m:sSub>
                        <m:r>
                          <a:rPr lang="en-US" altLang="zh-CN" sz="2000" b="0" i="1" smtClean="0">
                            <a:effectLst/>
                            <a:latin typeface="Cambria Math" panose="02040503050406030204" pitchFamily="18" charset="0"/>
                            <a:ea typeface="+mn-ea"/>
                            <a:cs typeface="Times New Roman" panose="02020603050405020304" pitchFamily="18" charset="0"/>
                          </a:rPr>
                          <m:t>)</m:t>
                        </m:r>
                        <m:r>
                          <a:rPr lang="en-US" altLang="zh-CN" sz="2000">
                            <a:effectLst/>
                            <a:latin typeface="Cambria Math" panose="02040503050406030204" pitchFamily="18" charset="0"/>
                            <a:ea typeface="+mn-ea"/>
                            <a:cs typeface="Times New Roman" panose="02020603050405020304" pitchFamily="18" charset="0"/>
                          </a:rPr>
                          <m:t>+</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𝑤</m:t>
                            </m:r>
                          </m:e>
                          <m:sub>
                            <m:r>
                              <a:rPr lang="en-US" altLang="zh-CN" sz="2000" i="1">
                                <a:effectLst/>
                                <a:latin typeface="Cambria Math" panose="02040503050406030204" pitchFamily="18" charset="0"/>
                                <a:ea typeface="+mn-ea"/>
                                <a:cs typeface="Times New Roman" panose="02020603050405020304" pitchFamily="18" charset="0"/>
                              </a:rPr>
                              <m:t>4</m:t>
                            </m:r>
                            <m:r>
                              <a:rPr lang="en-US" altLang="zh-CN" sz="200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5</m:t>
                            </m:r>
                          </m:sub>
                        </m:sSub>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b="0" i="1" smtClean="0">
                                <a:effectLst/>
                                <a:latin typeface="Cambria Math" panose="02040503050406030204" pitchFamily="18" charset="0"/>
                                <a:ea typeface="+mn-ea"/>
                                <a:cs typeface="Times New Roman" panose="02020603050405020304" pitchFamily="18" charset="0"/>
                              </a:rPr>
                              <m:t>𝑔</m:t>
                            </m:r>
                          </m:e>
                          <m:sub>
                            <m:r>
                              <a:rPr lang="en-US" altLang="zh-CN" sz="2000" i="1">
                                <a:effectLst/>
                                <a:latin typeface="Cambria Math" panose="02040503050406030204" pitchFamily="18" charset="0"/>
                                <a:ea typeface="+mn-ea"/>
                                <a:cs typeface="Times New Roman" panose="02020603050405020304" pitchFamily="18" charset="0"/>
                              </a:rPr>
                              <m:t>4</m:t>
                            </m:r>
                          </m:sub>
                        </m:sSub>
                        <m:r>
                          <a:rPr lang="en-US" altLang="zh-CN" sz="2000" b="0" i="1" smtClean="0">
                            <a:effectLst/>
                            <a:latin typeface="Cambria Math" panose="02040503050406030204" pitchFamily="18" charset="0"/>
                            <a:ea typeface="+mn-ea"/>
                            <a:cs typeface="Times New Roman" panose="02020603050405020304" pitchFamily="18" charset="0"/>
                          </a:rPr>
                          <m:t>(</m:t>
                        </m:r>
                        <m:r>
                          <a:rPr lang="en-US" altLang="zh-CN" sz="2000" b="0" i="1" smtClean="0">
                            <a:effectLst/>
                            <a:latin typeface="Cambria Math" panose="02040503050406030204" pitchFamily="18" charset="0"/>
                            <a:ea typeface="+mn-ea"/>
                            <a:cs typeface="Times New Roman" panose="02020603050405020304" pitchFamily="18" charset="0"/>
                          </a:rPr>
                          <m:t>𝑖</m:t>
                        </m:r>
                        <m:sSub>
                          <m:sSubPr>
                            <m:ctrlPr>
                              <a:rPr lang="en-US" altLang="zh-CN" sz="2000" b="0" i="1" smtClean="0">
                                <a:effectLst/>
                                <a:latin typeface="Cambria Math" panose="02040503050406030204" pitchFamily="18" charset="0"/>
                                <a:ea typeface="+mn-ea"/>
                                <a:cs typeface="Times New Roman" panose="02020603050405020304" pitchFamily="18" charset="0"/>
                              </a:rPr>
                            </m:ctrlPr>
                          </m:sSubPr>
                          <m:e>
                            <m:r>
                              <a:rPr lang="en-US" altLang="zh-CN" sz="2000" b="0" i="1" smtClean="0">
                                <a:effectLst/>
                                <a:latin typeface="Cambria Math" panose="02040503050406030204" pitchFamily="18" charset="0"/>
                                <a:ea typeface="+mn-ea"/>
                                <a:cs typeface="Times New Roman" panose="02020603050405020304" pitchFamily="18" charset="0"/>
                              </a:rPr>
                              <m:t>𝑛</m:t>
                            </m:r>
                          </m:e>
                          <m:sub>
                            <m:r>
                              <a:rPr lang="en-US" altLang="zh-CN" sz="2000" b="0" i="1" smtClean="0">
                                <a:effectLst/>
                                <a:latin typeface="Cambria Math" panose="02040503050406030204" pitchFamily="18" charset="0"/>
                                <a:ea typeface="+mn-ea"/>
                                <a:cs typeface="Times New Roman" panose="02020603050405020304" pitchFamily="18" charset="0"/>
                              </a:rPr>
                              <m:t>4</m:t>
                            </m:r>
                          </m:sub>
                        </m:sSub>
                        <m:r>
                          <a:rPr lang="en-US" altLang="zh-CN" sz="2000" b="0" i="1" smtClean="0">
                            <a:effectLst/>
                            <a:latin typeface="Cambria Math" panose="02040503050406030204" pitchFamily="18" charset="0"/>
                            <a:ea typeface="+mn-ea"/>
                            <a:cs typeface="Times New Roman" panose="02020603050405020304" pitchFamily="18" charset="0"/>
                          </a:rPr>
                          <m:t>)</m:t>
                        </m:r>
                      </m:e>
                    </m:d>
                  </m:oMath>
                </a14:m>
                <a:endParaRPr lang="en-US" altLang="zh-CN" sz="2000" dirty="0">
                  <a:effectLst/>
                  <a:latin typeface="Times New Roman" panose="02020603050405020304" pitchFamily="18" charset="0"/>
                  <a:ea typeface="+mn-ea"/>
                  <a:cs typeface="Times New Roman" panose="02020603050405020304" pitchFamily="18" charset="0"/>
                </a:endParaRPr>
              </a:p>
              <a:p>
                <a:pPr marL="0" indent="0">
                  <a:buNone/>
                </a:pPr>
                <a:r>
                  <a:rPr lang="en-US" altLang="zh-CN" sz="2000" dirty="0">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m:t>
                    </m:r>
                    <m:r>
                      <a:rPr lang="en-US" altLang="zh-CN" sz="2000" i="1">
                        <a:effectLst/>
                        <a:latin typeface="Cambria Math" panose="02040503050406030204" pitchFamily="18" charset="0"/>
                        <a:ea typeface="+mn-ea"/>
                        <a:cs typeface="Times New Roman" panose="02020603050405020304" pitchFamily="18" charset="0"/>
                      </a:rPr>
                      <m:t>2</m:t>
                    </m:r>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𝑦</m:t>
                        </m:r>
                        <m:r>
                          <a:rPr lang="en-US" altLang="zh-CN" sz="2000" i="1">
                            <a:effectLst/>
                            <a:latin typeface="Cambria Math" panose="02040503050406030204" pitchFamily="18" charset="0"/>
                            <a:ea typeface="+mn-ea"/>
                            <a:cs typeface="Times New Roman" panose="02020603050405020304" pitchFamily="18" charset="0"/>
                          </a:rPr>
                          <m:t>−</m:t>
                        </m:r>
                        <m:acc>
                          <m:accPr>
                            <m:ctrlPr>
                              <a:rPr lang="zh-CN" altLang="zh-CN" sz="2000" i="1">
                                <a:effectLst/>
                                <a:latin typeface="Cambria Math" panose="02040503050406030204" pitchFamily="18" charset="0"/>
                                <a:ea typeface="+mn-ea"/>
                                <a:cs typeface="Times New Roman" panose="02020603050405020304" pitchFamily="18" charset="0"/>
                              </a:rPr>
                            </m:ctrlPr>
                          </m:accPr>
                          <m:e>
                            <m:r>
                              <a:rPr lang="en-US" altLang="zh-CN" sz="2000" i="1">
                                <a:effectLst/>
                                <a:latin typeface="Cambria Math" panose="02040503050406030204" pitchFamily="18" charset="0"/>
                                <a:ea typeface="+mn-ea"/>
                                <a:cs typeface="Times New Roman" panose="02020603050405020304" pitchFamily="18" charset="0"/>
                              </a:rPr>
                              <m:t>𝑦</m:t>
                            </m:r>
                          </m:e>
                        </m:acc>
                      </m:e>
                    </m:d>
                    <m:sSubSup>
                      <m:sSubSupPr>
                        <m:ctrlPr>
                          <a:rPr lang="zh-CN" altLang="zh-CN" sz="2000" i="1">
                            <a:effectLst/>
                            <a:latin typeface="Cambria Math" panose="02040503050406030204" pitchFamily="18" charset="0"/>
                            <a:ea typeface="+mn-ea"/>
                            <a:cs typeface="Times New Roman" panose="02020603050405020304" pitchFamily="18" charset="0"/>
                          </a:rPr>
                        </m:ctrlPr>
                      </m:sSubSupPr>
                      <m:e>
                        <m:r>
                          <a:rPr lang="en-US" altLang="zh-CN" sz="2000" i="1">
                            <a:effectLst/>
                            <a:latin typeface="Cambria Math" panose="02040503050406030204" pitchFamily="18" charset="0"/>
                            <a:ea typeface="+mn-ea"/>
                            <a:cs typeface="Times New Roman" panose="02020603050405020304" pitchFamily="18" charset="0"/>
                          </a:rPr>
                          <m:t>𝑔</m:t>
                        </m:r>
                      </m:e>
                      <m:sub>
                        <m:r>
                          <a:rPr lang="en-US" altLang="zh-CN" sz="2000" i="1">
                            <a:effectLst/>
                            <a:latin typeface="Cambria Math" panose="02040503050406030204" pitchFamily="18" charset="0"/>
                            <a:ea typeface="+mn-ea"/>
                            <a:cs typeface="Times New Roman" panose="02020603050405020304" pitchFamily="18" charset="0"/>
                          </a:rPr>
                          <m:t>5</m:t>
                        </m:r>
                      </m:sub>
                      <m:sup>
                        <m:r>
                          <a:rPr lang="en-US" altLang="zh-CN" sz="2000" b="0" i="1" smtClean="0">
                            <a:effectLst/>
                            <a:latin typeface="Cambria Math" panose="02040503050406030204" pitchFamily="18" charset="0"/>
                            <a:ea typeface="+mn-ea"/>
                            <a:cs typeface="Times New Roman" panose="02020603050405020304" pitchFamily="18" charset="0"/>
                          </a:rPr>
                          <m:t>′</m:t>
                        </m:r>
                      </m:sup>
                    </m:sSubSup>
                    <m:d>
                      <m:dPr>
                        <m:ctrlPr>
                          <a:rPr lang="zh-CN" altLang="zh-CN" sz="2000" i="1">
                            <a:effectLst/>
                            <a:latin typeface="Cambria Math" panose="02040503050406030204" pitchFamily="18" charset="0"/>
                            <a:ea typeface="+mn-ea"/>
                            <a:cs typeface="Times New Roman" panose="02020603050405020304" pitchFamily="18" charset="0"/>
                          </a:rPr>
                        </m:ctrlPr>
                      </m:dPr>
                      <m:e>
                        <m:r>
                          <a:rPr lang="en-US" altLang="zh-CN" sz="2000" i="1">
                            <a:effectLst/>
                            <a:latin typeface="Cambria Math" panose="02040503050406030204" pitchFamily="18" charset="0"/>
                            <a:ea typeface="+mn-ea"/>
                            <a:cs typeface="Times New Roman" panose="02020603050405020304" pitchFamily="18" charset="0"/>
                          </a:rPr>
                          <m:t>𝑖</m:t>
                        </m:r>
                        <m:sSub>
                          <m:sSubPr>
                            <m:ctrlPr>
                              <a:rPr lang="zh-CN" altLang="zh-CN" sz="2000" i="1">
                                <a:effectLst/>
                                <a:latin typeface="Cambria Math" panose="02040503050406030204" pitchFamily="18" charset="0"/>
                                <a:ea typeface="+mn-ea"/>
                                <a:cs typeface="Times New Roman" panose="02020603050405020304" pitchFamily="18" charset="0"/>
                              </a:rPr>
                            </m:ctrlPr>
                          </m:sSubPr>
                          <m:e>
                            <m:r>
                              <a:rPr lang="en-US" altLang="zh-CN" sz="2000" i="1">
                                <a:effectLst/>
                                <a:latin typeface="Cambria Math" panose="02040503050406030204" pitchFamily="18" charset="0"/>
                                <a:ea typeface="+mn-ea"/>
                                <a:cs typeface="Times New Roman" panose="02020603050405020304" pitchFamily="18" charset="0"/>
                              </a:rPr>
                              <m:t>𝑛</m:t>
                            </m:r>
                          </m:e>
                          <m:sub>
                            <m:r>
                              <a:rPr lang="en-US" altLang="zh-CN" sz="2000" i="1">
                                <a:effectLst/>
                                <a:latin typeface="Cambria Math" panose="02040503050406030204" pitchFamily="18" charset="0"/>
                                <a:ea typeface="+mn-ea"/>
                                <a:cs typeface="Times New Roman" panose="02020603050405020304" pitchFamily="18" charset="0"/>
                              </a:rPr>
                              <m:t>5</m:t>
                            </m:r>
                          </m:sub>
                        </m:sSub>
                      </m:e>
                    </m:d>
                    <m:sSub>
                      <m:sSubPr>
                        <m:ctrlPr>
                          <a:rPr lang="zh-CN"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𝑔</m:t>
                        </m:r>
                      </m:e>
                      <m:sub>
                        <m:r>
                          <a:rPr lang="en-US" altLang="zh-CN" sz="2000" i="1">
                            <a:latin typeface="Cambria Math" panose="02040503050406030204" pitchFamily="18" charset="0"/>
                            <a:cs typeface="Times New Roman" panose="02020603050405020304" pitchFamily="18" charset="0"/>
                          </a:rPr>
                          <m:t>3</m:t>
                        </m:r>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𝑛</m:t>
                        </m:r>
                      </m:e>
                      <m:sub>
                        <m:r>
                          <a:rPr lang="en-US" altLang="zh-CN" sz="2000" i="1">
                            <a:latin typeface="Cambria Math" panose="02040503050406030204" pitchFamily="18" charset="0"/>
                            <a:cs typeface="Times New Roman" panose="02020603050405020304" pitchFamily="18" charset="0"/>
                          </a:rPr>
                          <m:t>3</m:t>
                        </m:r>
                      </m:sub>
                    </m:sSub>
                    <m:r>
                      <a:rPr lang="en-US" altLang="zh-CN" sz="2000" i="1">
                        <a:latin typeface="Cambria Math" panose="02040503050406030204" pitchFamily="18" charset="0"/>
                        <a:cs typeface="Times New Roman" panose="02020603050405020304" pitchFamily="18" charset="0"/>
                      </a:rPr>
                      <m:t>)</m:t>
                    </m:r>
                  </m:oMath>
                </a14:m>
                <a:endParaRPr lang="zh-CN" altLang="zh-CN" sz="2000" dirty="0">
                  <a:effectLst/>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196752"/>
                <a:ext cx="8579296" cy="5328592"/>
              </a:xfrm>
              <a:blipFill rotWithShape="1">
                <a:blip r:embed="rId1"/>
                <a:stretch>
                  <a:fillRect t="-8" r="5" b="2"/>
                </a:stretch>
              </a:blipFill>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720824"/>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梯度与学习</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340768"/>
                <a:ext cx="8229600" cy="4464496"/>
              </a:xfrm>
            </p:spPr>
            <p:txBody>
              <a:bodyPr/>
              <a:lstStyle/>
              <a:p>
                <a:r>
                  <a:rPr lang="zh-CN" altLang="en-US" sz="2000" dirty="0">
                    <a:latin typeface="Times New Roman" panose="02020603050405020304" pitchFamily="18" charset="0"/>
                    <a:ea typeface="+mn-ea"/>
                    <a:cs typeface="Times New Roman" panose="02020603050405020304" pitchFamily="18" charset="0"/>
                  </a:rPr>
                  <a:t>更复杂的情况是考虑与输出单元没有直接联系的一个权重，如</a:t>
                </a:r>
                <a14:m>
                  <m:oMath xmlns:m="http://schemas.openxmlformats.org/officeDocument/2006/math">
                    <m:sSub>
                      <m:sSubPr>
                        <m:ctrlPr>
                          <a:rPr lang="en-US" altLang="zh-CN" sz="2000" b="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𝑤</m:t>
                        </m:r>
                      </m:e>
                      <m:sub>
                        <m:r>
                          <a:rPr lang="en-US" altLang="zh-CN" sz="2000" b="0" i="1" smtClean="0">
                            <a:latin typeface="Cambria Math" panose="02040503050406030204" pitchFamily="18" charset="0"/>
                            <a:ea typeface="+mn-ea"/>
                          </a:rPr>
                          <m:t>1</m:t>
                        </m:r>
                        <m:r>
                          <a:rPr lang="en-US" altLang="zh-CN" sz="2000" b="0" i="1" smtClean="0">
                            <a:latin typeface="Cambria Math" panose="02040503050406030204" pitchFamily="18" charset="0"/>
                            <a:ea typeface="+mn-ea"/>
                          </a:rPr>
                          <m:t>,</m:t>
                        </m:r>
                        <m:r>
                          <a:rPr lang="en-US" altLang="zh-CN" sz="2000" b="0" i="1" smtClean="0">
                            <a:latin typeface="Cambria Math" panose="02040503050406030204" pitchFamily="18" charset="0"/>
                            <a:ea typeface="+mn-ea"/>
                          </a:rPr>
                          <m:t>3</m:t>
                        </m:r>
                      </m:sub>
                    </m:sSub>
                  </m:oMath>
                </a14:m>
                <a:r>
                  <a:rPr lang="zh-CN" altLang="en-US" sz="2000" dirty="0">
                    <a:solidFill>
                      <a:srgbClr val="FF0000"/>
                    </a:solidFill>
                    <a:latin typeface="Times New Roman" panose="02020603050405020304" pitchFamily="18" charset="0"/>
                    <a:ea typeface="+mn-ea"/>
                    <a:cs typeface="Times New Roman" panose="02020603050405020304" pitchFamily="18" charset="0"/>
                  </a:rPr>
                  <a:t>？</a:t>
                </a:r>
                <a:endParaRPr lang="en-US" altLang="zh-CN" sz="2000" dirty="0">
                  <a:solidFill>
                    <a:srgbClr val="FF0000"/>
                  </a:solidFill>
                  <a:latin typeface="Times New Roman" panose="02020603050405020304" pitchFamily="18" charset="0"/>
                  <a:ea typeface="+mn-ea"/>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eqArr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𝐿𝑜𝑠𝑠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ℎ</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latin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5</m:t>
                              </m:r>
                            </m:sub>
                            <m:sup>
                              <m:r>
                                <a:rPr lang="en-US" altLang="zh-CN" sz="1800" i="1">
                                  <a:latin typeface="Cambria Math" panose="02040503050406030204" pitchFamily="18" charset="0"/>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smtClean="0">
                                  <a:effectLst/>
                                  <a:latin typeface="Cambria Math" panose="02040503050406030204" pitchFamily="18" charset="0"/>
                                  <a:ea typeface="Cambria Math" panose="02040503050406030204" pitchFamily="18" charset="0"/>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latin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5</m:t>
                              </m:r>
                            </m:sub>
                            <m:sup>
                              <m:r>
                                <a:rPr lang="en-US" altLang="zh-CN" sz="1800" i="1">
                                  <a:latin typeface="Cambria Math" panose="02040503050406030204" pitchFamily="18" charset="0"/>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sub>
                          </m:sSub>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den>
                          </m:f>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latin typeface="Cambria Math" panose="02040503050406030204" pitchFamily="18" charset="0"/>
                              <a:ea typeface="宋体" panose="02010600030101010101" pitchFamily="2" charset="-122"/>
                              <a:cs typeface="Times New Roman" panose="02020603050405020304" pitchFamily="18" charset="0"/>
                            </a:rPr>
                            <m:t>&amp;=−</m:t>
                          </m:r>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acc>
                            <m:acc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latin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5</m:t>
                              </m:r>
                            </m:sub>
                            <m:sup>
                              <m:r>
                                <a:rPr lang="en-US"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sSubSup>
                            <m:sSub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den>
                          </m:f>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e>
                        <m:e>
                          <m:r>
                            <a:rPr lang="en-US" altLang="zh-CN" sz="1800" i="1">
                              <a:latin typeface="Cambria Math" panose="02040503050406030204" pitchFamily="18" charset="0"/>
                              <a:ea typeface="宋体" panose="02010600030101010101" pitchFamily="2" charset="-122"/>
                              <a:cs typeface="Times New Roman" panose="02020603050405020304" pitchFamily="18" charset="0"/>
                            </a:rPr>
                            <m:t>&amp;=−</m:t>
                          </m:r>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acc>
                            <m:acc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latin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5</m:t>
                              </m:r>
                            </m:sub>
                            <m:sup>
                              <m:r>
                                <a:rPr lang="en-US"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sSubSup>
                            <m:sSub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den>
                          </m:f>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latin typeface="Cambria Math" panose="02040503050406030204" pitchFamily="18" charset="0"/>
                              <a:ea typeface="宋体" panose="02010600030101010101" pitchFamily="2" charset="-122"/>
                              <a:cs typeface="Times New Roman" panose="02020603050405020304" pitchFamily="18" charset="0"/>
                            </a:rPr>
                            <m:t>&amp;=−</m:t>
                          </m:r>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acc>
                            <m:acc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latin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cs typeface="Times New Roman" panose="02020603050405020304" pitchFamily="18" charset="0"/>
                                </a:rPr>
                                <m:t>𝑔</m:t>
                              </m:r>
                            </m:e>
                            <m:sub>
                              <m:r>
                                <a:rPr lang="en-US" altLang="zh-CN" sz="1800" i="1">
                                  <a:latin typeface="Cambria Math" panose="02040503050406030204" pitchFamily="18" charset="0"/>
                                  <a:cs typeface="Times New Roman" panose="02020603050405020304" pitchFamily="18" charset="0"/>
                                </a:rPr>
                                <m:t>5</m:t>
                              </m:r>
                            </m:sub>
                            <m:sup>
                              <m:r>
                                <a:rPr lang="en-US" altLang="zh-CN" sz="1800" i="1">
                                  <a:latin typeface="Cambria Math" panose="02040503050406030204" pitchFamily="18" charset="0"/>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5</m:t>
                              </m:r>
                            </m:sub>
                          </m:sSub>
                          <m:sSubSup>
                            <m:sSub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Sub>
                        </m:e>
                        <m:e/>
                      </m:eqArr>
                    </m:oMath>
                  </m:oMathPara>
                </a14:m>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反向传播，先计算</a:t>
                </a:r>
                <a14:m>
                  <m:oMath xmlns:m="http://schemas.openxmlformats.org/officeDocument/2006/math">
                    <m:r>
                      <a:rPr lang="en-US" altLang="zh-CN" sz="2400" i="1" smtClean="0">
                        <a:effectLst/>
                        <a:latin typeface="Cambria Math" panose="02040503050406030204" pitchFamily="18" charset="0"/>
                        <a:ea typeface="+mn-ea"/>
                        <a:cs typeface="Times New Roman" panose="02020603050405020304" pitchFamily="18" charset="0"/>
                      </a:rPr>
                      <m:t>−</m:t>
                    </m:r>
                    <m:r>
                      <a:rPr lang="en-US" altLang="zh-CN" sz="2400" i="1" smtClean="0">
                        <a:effectLst/>
                        <a:latin typeface="Cambria Math" panose="02040503050406030204" pitchFamily="18" charset="0"/>
                        <a:ea typeface="+mn-ea"/>
                        <a:cs typeface="Times New Roman" panose="02020603050405020304" pitchFamily="18" charset="0"/>
                      </a:rPr>
                      <m:t>2</m:t>
                    </m:r>
                    <m:d>
                      <m:dPr>
                        <m:ctrlPr>
                          <a:rPr lang="zh-CN" altLang="zh-CN" sz="2400" i="1">
                            <a:effectLst/>
                            <a:latin typeface="Cambria Math" panose="02040503050406030204" pitchFamily="18" charset="0"/>
                            <a:ea typeface="+mn-ea"/>
                            <a:cs typeface="Times New Roman" panose="02020603050405020304" pitchFamily="18" charset="0"/>
                          </a:rPr>
                        </m:ctrlPr>
                      </m:dPr>
                      <m:e>
                        <m:r>
                          <a:rPr lang="en-US" altLang="zh-CN" sz="2400" i="1">
                            <a:effectLst/>
                            <a:latin typeface="Cambria Math" panose="02040503050406030204" pitchFamily="18" charset="0"/>
                            <a:ea typeface="+mn-ea"/>
                            <a:cs typeface="Times New Roman" panose="02020603050405020304" pitchFamily="18" charset="0"/>
                          </a:rPr>
                          <m:t>𝑦</m:t>
                        </m:r>
                        <m:r>
                          <a:rPr lang="en-US" altLang="zh-CN" sz="2400" i="1">
                            <a:effectLst/>
                            <a:latin typeface="Cambria Math" panose="02040503050406030204" pitchFamily="18" charset="0"/>
                            <a:ea typeface="+mn-ea"/>
                            <a:cs typeface="Times New Roman" panose="02020603050405020304" pitchFamily="18" charset="0"/>
                          </a:rPr>
                          <m:t>−</m:t>
                        </m:r>
                        <m:acc>
                          <m:accPr>
                            <m:ctrlPr>
                              <a:rPr lang="zh-CN" altLang="zh-CN" sz="2400" i="1">
                                <a:effectLst/>
                                <a:latin typeface="Cambria Math" panose="02040503050406030204" pitchFamily="18" charset="0"/>
                                <a:ea typeface="+mn-ea"/>
                                <a:cs typeface="Times New Roman" panose="02020603050405020304" pitchFamily="18" charset="0"/>
                              </a:rPr>
                            </m:ctrlPr>
                          </m:accPr>
                          <m:e>
                            <m:r>
                              <a:rPr lang="en-US" altLang="zh-CN" sz="2400" i="1">
                                <a:effectLst/>
                                <a:latin typeface="Cambria Math" panose="02040503050406030204" pitchFamily="18" charset="0"/>
                                <a:ea typeface="+mn-ea"/>
                                <a:cs typeface="Times New Roman" panose="02020603050405020304" pitchFamily="18" charset="0"/>
                              </a:rPr>
                              <m:t>𝑦</m:t>
                            </m:r>
                          </m:e>
                        </m:acc>
                      </m:e>
                    </m:d>
                    <m:sSubSup>
                      <m:sSubSupPr>
                        <m:ctrlPr>
                          <a:rPr lang="zh-CN" altLang="zh-CN" sz="2400" i="1">
                            <a:effectLst/>
                            <a:latin typeface="Cambria Math" panose="02040503050406030204" pitchFamily="18" charset="0"/>
                            <a:ea typeface="+mn-ea"/>
                            <a:cs typeface="Times New Roman" panose="02020603050405020304" pitchFamily="18" charset="0"/>
                          </a:rPr>
                        </m:ctrlPr>
                      </m:sSubSupPr>
                      <m:e>
                        <m:r>
                          <a:rPr lang="en-US" altLang="zh-CN" sz="2400" i="1">
                            <a:effectLst/>
                            <a:latin typeface="Cambria Math" panose="02040503050406030204" pitchFamily="18" charset="0"/>
                            <a:ea typeface="+mn-ea"/>
                            <a:cs typeface="Times New Roman" panose="02020603050405020304" pitchFamily="18" charset="0"/>
                          </a:rPr>
                          <m:t>𝑔</m:t>
                        </m:r>
                      </m:e>
                      <m:sub>
                        <m:r>
                          <a:rPr lang="en-US" altLang="zh-CN" sz="2400" i="1">
                            <a:effectLst/>
                            <a:latin typeface="Cambria Math" panose="02040503050406030204" pitchFamily="18" charset="0"/>
                            <a:ea typeface="+mn-ea"/>
                            <a:cs typeface="Times New Roman" panose="02020603050405020304" pitchFamily="18" charset="0"/>
                          </a:rPr>
                          <m:t>5</m:t>
                        </m:r>
                      </m:sub>
                      <m:sup>
                        <m:r>
                          <a:rPr lang="en-US" altLang="zh-CN" sz="2400" b="0" i="1" smtClean="0">
                            <a:effectLst/>
                            <a:latin typeface="Cambria Math" panose="02040503050406030204" pitchFamily="18" charset="0"/>
                            <a:ea typeface="+mn-ea"/>
                            <a:cs typeface="Times New Roman" panose="02020603050405020304" pitchFamily="18" charset="0"/>
                          </a:rPr>
                          <m:t>′</m:t>
                        </m:r>
                      </m:sup>
                    </m:sSubSup>
                    <m:d>
                      <m:dPr>
                        <m:ctrlPr>
                          <a:rPr lang="zh-CN" altLang="zh-CN" sz="2400" i="1">
                            <a:effectLst/>
                            <a:latin typeface="Cambria Math" panose="02040503050406030204" pitchFamily="18" charset="0"/>
                            <a:ea typeface="+mn-ea"/>
                            <a:cs typeface="Times New Roman" panose="02020603050405020304" pitchFamily="18" charset="0"/>
                          </a:rPr>
                        </m:ctrlPr>
                      </m:dPr>
                      <m:e>
                        <m:r>
                          <a:rPr lang="en-US" altLang="zh-CN" sz="2400" i="1">
                            <a:effectLst/>
                            <a:latin typeface="Cambria Math" panose="02040503050406030204" pitchFamily="18" charset="0"/>
                            <a:ea typeface="+mn-ea"/>
                            <a:cs typeface="Times New Roman" panose="02020603050405020304" pitchFamily="18" charset="0"/>
                          </a:rPr>
                          <m:t>𝑖</m:t>
                        </m:r>
                        <m:sSub>
                          <m:sSubPr>
                            <m:ctrlPr>
                              <a:rPr lang="zh-CN" altLang="zh-CN" sz="2400" i="1">
                                <a:effectLst/>
                                <a:latin typeface="Cambria Math" panose="02040503050406030204" pitchFamily="18" charset="0"/>
                                <a:ea typeface="+mn-ea"/>
                                <a:cs typeface="Times New Roman" panose="02020603050405020304" pitchFamily="18" charset="0"/>
                              </a:rPr>
                            </m:ctrlPr>
                          </m:sSubPr>
                          <m:e>
                            <m:r>
                              <a:rPr lang="en-US" altLang="zh-CN" sz="2400" i="1">
                                <a:effectLst/>
                                <a:latin typeface="Cambria Math" panose="02040503050406030204" pitchFamily="18" charset="0"/>
                                <a:ea typeface="+mn-ea"/>
                                <a:cs typeface="Times New Roman" panose="02020603050405020304" pitchFamily="18" charset="0"/>
                              </a:rPr>
                              <m:t>𝑛</m:t>
                            </m:r>
                          </m:e>
                          <m:sub>
                            <m:r>
                              <a:rPr lang="en-US" altLang="zh-CN" sz="2400" i="1">
                                <a:effectLst/>
                                <a:latin typeface="Cambria Math" panose="02040503050406030204" pitchFamily="18" charset="0"/>
                                <a:ea typeface="+mn-ea"/>
                                <a:cs typeface="Times New Roman" panose="02020603050405020304" pitchFamily="18" charset="0"/>
                              </a:rPr>
                              <m:t>5</m:t>
                            </m:r>
                          </m:sub>
                        </m:sSub>
                      </m:e>
                    </m:d>
                    <m:r>
                      <a:rPr lang="en-US" altLang="zh-CN" sz="2400" b="0" i="1" smtClean="0">
                        <a:effectLst/>
                        <a:latin typeface="Cambria Math" panose="02040503050406030204" pitchFamily="18" charset="0"/>
                        <a:ea typeface="+mn-ea"/>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𝑖</m:t>
                        </m:r>
                        <m:sSub>
                          <m:sSub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5</m:t>
                            </m:r>
                          </m:sub>
                        </m:sSub>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𝐿𝑜𝑠𝑠</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ℎ</m:t>
                        </m:r>
                      </m:e>
                      <m:sub>
                        <m:r>
                          <a:rPr lang="en-US" altLang="zh-CN" sz="2400" b="1" i="1">
                            <a:latin typeface="Cambria Math" panose="02040503050406030204" pitchFamily="18" charset="0"/>
                            <a:ea typeface="宋体" panose="02010600030101010101" pitchFamily="2" charset="-122"/>
                            <a:cs typeface="Times New Roman" panose="02020603050405020304" pitchFamily="18" charset="0"/>
                          </a:rPr>
                          <m:t>𝒘</m:t>
                        </m:r>
                      </m:sub>
                    </m:sSub>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340768"/>
                <a:ext cx="8229600" cy="4464496"/>
              </a:xfrm>
              <a:blipFill rotWithShape="1">
                <a:blip r:embed="rId1"/>
                <a:stretch>
                  <a:fillRect t="-6" b="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rPr>
              <a:t>自动微分</a:t>
            </a:r>
            <a:endParaRPr lang="zh-CN" altLang="en-US" dirty="0">
              <a:effectLst/>
            </a:endParaRPr>
          </a:p>
        </p:txBody>
      </p:sp>
      <p:sp>
        <p:nvSpPr>
          <p:cNvPr id="3" name="内容占位符 2"/>
          <p:cNvSpPr>
            <a:spLocks noGrp="1"/>
          </p:cNvSpPr>
          <p:nvPr>
            <p:ph idx="1"/>
          </p:nvPr>
        </p:nvSpPr>
        <p:spPr>
          <a:xfrm>
            <a:off x="611560" y="1196752"/>
            <a:ext cx="8064896" cy="5328592"/>
          </a:xfrm>
        </p:spPr>
        <p:txBody>
          <a:bodyPr/>
          <a:lstStyle/>
          <a:p>
            <a:pPr marL="0" indent="0" algn="just">
              <a:buNone/>
            </a:pP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所有这些梯度都可以通过自动微分的方法进行计算。深度学习的主流软件包都提供了自动微分的功能，这引导了一种称为端到端学习的方法，无须预先确切地知道每个子系统应该做什么，或者如何对输入和输出进行标记。</a:t>
            </a:r>
            <a:endParaRPr lang="zh-CN" altLang="en-US" sz="2400" dirty="0">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340768"/>
                <a:ext cx="8229600" cy="4104456"/>
              </a:xfrm>
            </p:spPr>
            <p:txBody>
              <a:bodyPr/>
              <a:lstStyle/>
              <a:p>
                <a:pPr marL="0" indent="0">
                  <a:buNone/>
                </a:pPr>
                <a:r>
                  <a:rPr lang="zh-CN" altLang="en-US" sz="2400" dirty="0">
                    <a:latin typeface="Times New Roman" panose="02020603050405020304" pitchFamily="18" charset="0"/>
                    <a:ea typeface="+mn-ea"/>
                    <a:cs typeface="Times New Roman" panose="02020603050405020304" pitchFamily="18" charset="0"/>
                  </a:rPr>
                  <a:t>        不同于前馈网络，因为它允许计算图中存在环，这使得</a:t>
                </a:r>
                <a:r>
                  <a:rPr lang="en-US" altLang="zh-CN" sz="2400" dirty="0">
                    <a:latin typeface="Times New Roman" panose="02020603050405020304" pitchFamily="18" charset="0"/>
                    <a:ea typeface="+mn-ea"/>
                    <a:cs typeface="Times New Roman" panose="02020603050405020304" pitchFamily="18" charset="0"/>
                  </a:rPr>
                  <a:t>RNN</a:t>
                </a:r>
                <a:r>
                  <a:rPr lang="zh-CN" altLang="en-US" sz="2400" dirty="0">
                    <a:latin typeface="Times New Roman" panose="02020603050405020304" pitchFamily="18" charset="0"/>
                    <a:ea typeface="+mn-ea"/>
                    <a:cs typeface="Times New Roman" panose="02020603050405020304" pitchFamily="18" charset="0"/>
                  </a:rPr>
                  <a:t>具有内部状态或记忆。</a:t>
                </a:r>
                <a:endParaRPr lang="en-US" altLang="zh-CN" sz="2400" dirty="0">
                  <a:latin typeface="Times New Roman" panose="02020603050405020304" pitchFamily="18" charset="0"/>
                  <a:ea typeface="+mn-ea"/>
                  <a:cs typeface="Times New Roman" panose="02020603050405020304" pitchFamily="18" charset="0"/>
                </a:endParaRPr>
              </a:p>
              <a:p>
                <a:pPr marL="0" indent="0">
                  <a:buNone/>
                </a:pPr>
                <a:r>
                  <a:rPr lang="en-US" altLang="zh-CN" sz="2400" dirty="0">
                    <a:latin typeface="Times New Roman" panose="02020603050405020304" pitchFamily="18" charset="0"/>
                    <a:ea typeface="+mn-ea"/>
                    <a:cs typeface="Times New Roman" panose="02020603050405020304" pitchFamily="18" charset="0"/>
                  </a:rPr>
                  <a:t>        RNN</a:t>
                </a:r>
                <a:r>
                  <a:rPr lang="zh-CN" altLang="en-US" sz="2400" dirty="0">
                    <a:latin typeface="Times New Roman" panose="02020603050405020304" pitchFamily="18" charset="0"/>
                    <a:ea typeface="+mn-ea"/>
                    <a:cs typeface="Times New Roman" panose="02020603050405020304" pitchFamily="18" charset="0"/>
                  </a:rPr>
                  <a:t>中也存在马尔可夫假设：网络隐藏状态</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𝒛</m:t>
                        </m:r>
                      </m:e>
                      <m:sub>
                        <m:r>
                          <a:rPr lang="en-US" altLang="zh-CN" sz="2400" b="0" i="1" smtClean="0">
                            <a:latin typeface="Cambria Math" panose="02040503050406030204" pitchFamily="18" charset="0"/>
                            <a:ea typeface="+mn-ea"/>
                            <a:cs typeface="Times New Roman" panose="02020603050405020304" pitchFamily="18" charset="0"/>
                          </a:rPr>
                          <m:t>𝑡</m:t>
                        </m:r>
                      </m:sub>
                    </m:sSub>
                  </m:oMath>
                </a14:m>
                <a:r>
                  <a:rPr lang="zh-CN" altLang="en-US" sz="2400" dirty="0">
                    <a:latin typeface="Times New Roman" panose="02020603050405020304" pitchFamily="18" charset="0"/>
                    <a:ea typeface="+mn-ea"/>
                    <a:cs typeface="Times New Roman" panose="02020603050405020304" pitchFamily="18" charset="0"/>
                  </a:rPr>
                  <a:t>足以捕获所有先前输入的信息。此外，我们假设可以利用函数</a:t>
                </a:r>
                <a:endParaRPr lang="en-US" altLang="zh-CN" sz="2400" dirty="0">
                  <a:latin typeface="Times New Roman" panose="02020603050405020304" pitchFamily="18" charset="0"/>
                  <a:ea typeface="+mn-ea"/>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𝒛</m:t>
                          </m:r>
                        </m:e>
                        <m:sub>
                          <m:r>
                            <a:rPr lang="en-US" altLang="zh-CN" sz="2400" b="0" i="1" smtClean="0">
                              <a:latin typeface="Cambria Math" panose="02040503050406030204" pitchFamily="18" charset="0"/>
                              <a:ea typeface="+mn-ea"/>
                              <a:cs typeface="Times New Roman" panose="02020603050405020304" pitchFamily="18" charset="0"/>
                            </a:rPr>
                            <m:t>𝑡</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𝑓</m:t>
                          </m:r>
                        </m:e>
                        <m:sub>
                          <m:r>
                            <a:rPr lang="en-US" altLang="zh-CN" sz="2400" b="1" i="1" smtClean="0">
                              <a:latin typeface="Cambria Math" panose="02040503050406030204" pitchFamily="18" charset="0"/>
                              <a:ea typeface="+mn-ea"/>
                              <a:cs typeface="Times New Roman" panose="02020603050405020304" pitchFamily="18" charset="0"/>
                            </a:rPr>
                            <m:t>𝒘</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𝒛</m:t>
                          </m:r>
                        </m:e>
                        <m:sub>
                          <m:r>
                            <a:rPr lang="en-US" altLang="zh-CN" sz="2400" b="0" i="1" smtClean="0">
                              <a:latin typeface="Cambria Math" panose="02040503050406030204" pitchFamily="18" charset="0"/>
                              <a:ea typeface="+mn-ea"/>
                              <a:cs typeface="Times New Roman" panose="02020603050405020304" pitchFamily="18" charset="0"/>
                            </a:rPr>
                            <m:t>𝑡</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𝒙</m:t>
                          </m:r>
                        </m:e>
                        <m:sub>
                          <m:r>
                            <a:rPr lang="en-US" altLang="zh-CN" sz="2400" b="0" i="1" smtClean="0">
                              <a:latin typeface="Cambria Math" panose="02040503050406030204" pitchFamily="18" charset="0"/>
                              <a:ea typeface="+mn-ea"/>
                              <a:cs typeface="Times New Roman" panose="02020603050405020304" pitchFamily="18" charset="0"/>
                            </a:rPr>
                            <m:t>𝑡</m:t>
                          </m:r>
                        </m:sub>
                      </m:sSub>
                      <m:r>
                        <a:rPr lang="en-US" altLang="zh-CN" sz="2400" b="0" i="1" smtClean="0">
                          <a:latin typeface="Cambria Math" panose="02040503050406030204" pitchFamily="18" charset="0"/>
                          <a:ea typeface="+mn-ea"/>
                          <a:cs typeface="Times New Roman" panose="02020603050405020304" pitchFamily="18" charset="0"/>
                        </a:rPr>
                        <m:t>)</m:t>
                      </m:r>
                    </m:oMath>
                  </m:oMathPara>
                </a14:m>
                <a:endParaRPr lang="en-US" altLang="zh-CN" sz="2400" b="0" i="1">
                  <a:latin typeface="Cambria Math" panose="02040503050406030204" pitchFamily="18" charset="0"/>
                  <a:ea typeface="+mn-ea"/>
                  <a:cs typeface="Times New Roman" panose="02020603050405020304" pitchFamily="18" charset="0"/>
                </a:endParaRPr>
              </a:p>
              <a:p>
                <a:pPr marL="0" indent="0">
                  <a:buNone/>
                </a:pPr>
                <a:r>
                  <a:rPr lang="zh-CN" altLang="en-US" sz="2400" dirty="0">
                    <a:latin typeface="Times New Roman" panose="02020603050405020304" pitchFamily="18" charset="0"/>
                    <a:ea typeface="+mn-ea"/>
                    <a:cs typeface="Times New Roman" panose="02020603050405020304" pitchFamily="18" charset="0"/>
                  </a:rPr>
                  <a:t>来描述</a:t>
                </a:r>
                <a:r>
                  <a:rPr lang="en-US" altLang="zh-CN" sz="2400" dirty="0">
                    <a:latin typeface="Times New Roman" panose="02020603050405020304" pitchFamily="18" charset="0"/>
                    <a:ea typeface="+mn-ea"/>
                    <a:cs typeface="Times New Roman" panose="02020603050405020304" pitchFamily="18" charset="0"/>
                  </a:rPr>
                  <a:t>RNN</a:t>
                </a:r>
                <a:r>
                  <a:rPr lang="zh-CN" altLang="en-US" sz="2400" dirty="0">
                    <a:latin typeface="Times New Roman" panose="02020603050405020304" pitchFamily="18" charset="0"/>
                    <a:ea typeface="+mn-ea"/>
                    <a:cs typeface="Times New Roman" panose="02020603050405020304" pitchFamily="18" charset="0"/>
                  </a:rPr>
                  <a:t>对隐藏状态的更新过程，其中</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𝑓</m:t>
                        </m:r>
                      </m:e>
                      <m:sub>
                        <m:r>
                          <a:rPr lang="en-US" altLang="zh-CN" sz="2400" b="1" i="1" smtClean="0">
                            <a:latin typeface="Cambria Math" panose="02040503050406030204" pitchFamily="18" charset="0"/>
                            <a:ea typeface="+mn-ea"/>
                            <a:cs typeface="Times New Roman" panose="02020603050405020304" pitchFamily="18" charset="0"/>
                          </a:rPr>
                          <m:t>𝒘</m:t>
                        </m:r>
                      </m:sub>
                    </m:sSub>
                  </m:oMath>
                </a14:m>
                <a:r>
                  <a:rPr lang="zh-CN" altLang="en-US" sz="2400" dirty="0">
                    <a:latin typeface="Times New Roman" panose="02020603050405020304" pitchFamily="18" charset="0"/>
                    <a:ea typeface="+mn-ea"/>
                    <a:cs typeface="Times New Roman" panose="02020603050405020304" pitchFamily="18" charset="0"/>
                  </a:rPr>
                  <a:t>为某个参数化的函数。一旦经过训练，这个函数将表示一个关于时间齐次的过程，由</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𝑓</m:t>
                        </m:r>
                      </m:e>
                      <m:sub>
                        <m:r>
                          <a:rPr lang="en-US" altLang="zh-CN" sz="2400" b="1" i="1">
                            <a:latin typeface="Cambria Math" panose="02040503050406030204" pitchFamily="18" charset="0"/>
                            <a:cs typeface="Times New Roman" panose="02020603050405020304" pitchFamily="18" charset="0"/>
                          </a:rPr>
                          <m:t>𝒘</m:t>
                        </m:r>
                      </m:sub>
                    </m:sSub>
                  </m:oMath>
                </a14:m>
                <a:r>
                  <a:rPr lang="zh-CN" altLang="en-US" sz="2400" dirty="0">
                    <a:latin typeface="Times New Roman" panose="02020603050405020304" pitchFamily="18" charset="0"/>
                    <a:ea typeface="+mn-ea"/>
                    <a:cs typeface="Times New Roman" panose="02020603050405020304" pitchFamily="18" charset="0"/>
                  </a:rPr>
                  <a:t>表示的动态过程将适用于所有时间步。因此，与前馈网络相比，</a:t>
                </a:r>
                <a:r>
                  <a:rPr lang="en-US" altLang="zh-CN" sz="2400" dirty="0">
                    <a:latin typeface="Times New Roman" panose="02020603050405020304" pitchFamily="18" charset="0"/>
                    <a:ea typeface="+mn-ea"/>
                    <a:cs typeface="Times New Roman" panose="02020603050405020304" pitchFamily="18" charset="0"/>
                  </a:rPr>
                  <a:t>RNN</a:t>
                </a:r>
                <a:r>
                  <a:rPr lang="zh-CN" altLang="en-US" sz="2400" dirty="0">
                    <a:latin typeface="Times New Roman" panose="02020603050405020304" pitchFamily="18" charset="0"/>
                    <a:ea typeface="+mn-ea"/>
                    <a:cs typeface="Times New Roman" panose="02020603050405020304" pitchFamily="18" charset="0"/>
                  </a:rPr>
                  <a:t>有了更强的表达能力。</a:t>
                </a:r>
                <a:endParaRPr lang="en-US" altLang="zh-CN" sz="24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340768"/>
                <a:ext cx="8229600" cy="4104456"/>
              </a:xfrm>
              <a:blipFill rotWithShape="1">
                <a:blip r:embed="rId1"/>
                <a:stretch>
                  <a:fillRect t="-7" b="2"/>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1"/>
          <a:stretch>
            <a:fillRect/>
          </a:stretch>
        </p:blipFill>
        <p:spPr>
          <a:xfrm>
            <a:off x="5868144" y="1340768"/>
            <a:ext cx="2416352" cy="2776323"/>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79512" y="4642524"/>
                <a:ext cx="8856984" cy="147187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𝒛</m:t>
                          </m:r>
                        </m:e>
                        <m:sub>
                          <m:r>
                            <a:rPr lang="en-US" altLang="zh-CN" sz="2800" b="0" i="1" smtClean="0">
                              <a:latin typeface="Cambria Math" panose="02040503050406030204" pitchFamily="18" charset="0"/>
                              <a:ea typeface="+mn-ea"/>
                              <a:cs typeface="Times New Roman" panose="02020603050405020304" pitchFamily="18" charset="0"/>
                            </a:rPr>
                            <m:t>𝑡</m:t>
                          </m:r>
                        </m:sub>
                      </m:sSub>
                      <m:r>
                        <a:rPr lang="en-US" altLang="zh-CN" sz="2800" b="0" i="1" smtClean="0">
                          <a:latin typeface="Cambria Math" panose="02040503050406030204" pitchFamily="18" charset="0"/>
                          <a:ea typeface="+mn-ea"/>
                          <a:cs typeface="Times New Roman" panose="02020603050405020304" pitchFamily="18" charset="0"/>
                        </a:rPr>
                        <m:t>=</m:t>
                      </m:r>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0" i="1" smtClean="0">
                              <a:latin typeface="Cambria Math" panose="02040503050406030204" pitchFamily="18" charset="0"/>
                              <a:ea typeface="+mn-ea"/>
                              <a:cs typeface="Times New Roman" panose="02020603050405020304" pitchFamily="18" charset="0"/>
                            </a:rPr>
                            <m:t>𝑓</m:t>
                          </m:r>
                        </m:e>
                        <m:sub>
                          <m:r>
                            <a:rPr lang="en-US" altLang="zh-CN" sz="2800" b="1" i="1" smtClean="0">
                              <a:latin typeface="Cambria Math" panose="02040503050406030204" pitchFamily="18" charset="0"/>
                              <a:ea typeface="+mn-ea"/>
                              <a:cs typeface="Times New Roman" panose="02020603050405020304" pitchFamily="18" charset="0"/>
                            </a:rPr>
                            <m:t>𝒘</m:t>
                          </m:r>
                        </m:sub>
                      </m:sSub>
                      <m:d>
                        <m:dPr>
                          <m:ctrlPr>
                            <a:rPr lang="en-US" altLang="zh-CN" sz="2800" b="0" i="1" smtClean="0">
                              <a:latin typeface="Cambria Math" panose="02040503050406030204" pitchFamily="18" charset="0"/>
                              <a:ea typeface="+mn-ea"/>
                              <a:cs typeface="Times New Roman" panose="02020603050405020304" pitchFamily="18" charset="0"/>
                            </a:rPr>
                          </m:ctrlPr>
                        </m:dPr>
                        <m:e>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𝒛</m:t>
                              </m:r>
                            </m:e>
                            <m:sub>
                              <m:r>
                                <a:rPr lang="en-US" altLang="zh-CN" sz="2800" b="0" i="1" smtClean="0">
                                  <a:latin typeface="Cambria Math" panose="02040503050406030204" pitchFamily="18" charset="0"/>
                                  <a:ea typeface="+mn-ea"/>
                                  <a:cs typeface="Times New Roman" panose="02020603050405020304" pitchFamily="18" charset="0"/>
                                </a:rPr>
                                <m:t>𝑡</m:t>
                              </m:r>
                              <m:r>
                                <a:rPr lang="en-US" altLang="zh-CN" sz="2800" b="0" i="1" smtClean="0">
                                  <a:latin typeface="Cambria Math" panose="02040503050406030204" pitchFamily="18" charset="0"/>
                                  <a:ea typeface="+mn-ea"/>
                                  <a:cs typeface="Times New Roman" panose="02020603050405020304" pitchFamily="18" charset="0"/>
                                </a:rPr>
                                <m:t>−</m:t>
                              </m:r>
                              <m:r>
                                <a:rPr lang="en-US" altLang="zh-CN" sz="2800" b="0" i="1" smtClean="0">
                                  <a:latin typeface="Cambria Math" panose="02040503050406030204" pitchFamily="18" charset="0"/>
                                  <a:ea typeface="+mn-ea"/>
                                  <a:cs typeface="Times New Roman" panose="02020603050405020304" pitchFamily="18" charset="0"/>
                                </a:rPr>
                                <m:t>1</m:t>
                              </m:r>
                            </m:sub>
                          </m:sSub>
                          <m:r>
                            <a:rPr lang="en-US" altLang="zh-CN" sz="2800" b="0" i="1" smtClean="0">
                              <a:latin typeface="Cambria Math" panose="02040503050406030204" pitchFamily="18" charset="0"/>
                              <a:ea typeface="+mn-ea"/>
                              <a:cs typeface="Times New Roman" panose="02020603050405020304" pitchFamily="18" charset="0"/>
                            </a:rPr>
                            <m:t>,</m:t>
                          </m:r>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𝒙</m:t>
                              </m:r>
                            </m:e>
                            <m:sub>
                              <m:r>
                                <a:rPr lang="en-US" altLang="zh-CN" sz="2800" b="0" i="1" smtClean="0">
                                  <a:latin typeface="Cambria Math" panose="02040503050406030204" pitchFamily="18" charset="0"/>
                                  <a:ea typeface="+mn-ea"/>
                                  <a:cs typeface="Times New Roman" panose="02020603050405020304" pitchFamily="18" charset="0"/>
                                </a:rPr>
                                <m:t>𝑡</m:t>
                              </m:r>
                            </m:sub>
                          </m:sSub>
                        </m:e>
                      </m:d>
                      <m:r>
                        <a:rPr lang="en-US" altLang="zh-CN" sz="2800" b="0" i="1" smtClean="0">
                          <a:latin typeface="Cambria Math" panose="02040503050406030204" pitchFamily="18" charset="0"/>
                          <a:ea typeface="+mn-ea"/>
                          <a:cs typeface="Times New Roman" panose="02020603050405020304" pitchFamily="18" charset="0"/>
                        </a:rPr>
                        <m:t>=</m:t>
                      </m:r>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𝒈</m:t>
                          </m:r>
                        </m:e>
                        <m:sub>
                          <m:r>
                            <a:rPr lang="en-US" altLang="zh-CN" sz="2800" b="0" i="1" smtClean="0">
                              <a:latin typeface="Cambria Math" panose="02040503050406030204" pitchFamily="18" charset="0"/>
                              <a:ea typeface="+mn-ea"/>
                              <a:cs typeface="Times New Roman" panose="02020603050405020304" pitchFamily="18" charset="0"/>
                            </a:rPr>
                            <m:t>𝑧</m:t>
                          </m:r>
                        </m:sub>
                      </m:sSub>
                      <m:r>
                        <a:rPr lang="en-US" altLang="zh-CN" sz="2800" b="0" i="1" smtClean="0">
                          <a:latin typeface="Cambria Math" panose="02040503050406030204" pitchFamily="18" charset="0"/>
                          <a:ea typeface="+mn-ea"/>
                          <a:cs typeface="Times New Roman" panose="02020603050405020304" pitchFamily="18" charset="0"/>
                        </a:rPr>
                        <m:t>(</m:t>
                      </m:r>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𝑾</m:t>
                          </m:r>
                        </m:e>
                        <m:sub>
                          <m:r>
                            <a:rPr lang="en-US" altLang="zh-CN" sz="2800" b="0" i="1" smtClean="0">
                              <a:latin typeface="Cambria Math" panose="02040503050406030204" pitchFamily="18" charset="0"/>
                              <a:ea typeface="+mn-ea"/>
                              <a:cs typeface="Times New Roman" panose="02020603050405020304" pitchFamily="18" charset="0"/>
                            </a:rPr>
                            <m:t>𝑧</m:t>
                          </m:r>
                          <m:r>
                            <a:rPr lang="en-US" altLang="zh-CN" sz="2800" b="0" i="1" smtClean="0">
                              <a:latin typeface="Cambria Math" panose="02040503050406030204" pitchFamily="18" charset="0"/>
                              <a:ea typeface="+mn-ea"/>
                              <a:cs typeface="Times New Roman" panose="02020603050405020304" pitchFamily="18" charset="0"/>
                            </a:rPr>
                            <m:t>,</m:t>
                          </m:r>
                          <m:r>
                            <a:rPr lang="en-US" altLang="zh-CN" sz="2800" b="0" i="1" smtClean="0">
                              <a:latin typeface="Cambria Math" panose="02040503050406030204" pitchFamily="18" charset="0"/>
                              <a:ea typeface="+mn-ea"/>
                              <a:cs typeface="Times New Roman" panose="02020603050405020304" pitchFamily="18" charset="0"/>
                            </a:rPr>
                            <m:t>𝑧</m:t>
                          </m:r>
                        </m:sub>
                      </m:sSub>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𝒛</m:t>
                          </m:r>
                        </m:e>
                        <m:sub>
                          <m:r>
                            <a:rPr lang="en-US" altLang="zh-CN" sz="2800" b="0" i="1" smtClean="0">
                              <a:latin typeface="Cambria Math" panose="02040503050406030204" pitchFamily="18" charset="0"/>
                              <a:ea typeface="+mn-ea"/>
                              <a:cs typeface="Times New Roman" panose="02020603050405020304" pitchFamily="18" charset="0"/>
                            </a:rPr>
                            <m:t>𝑡</m:t>
                          </m:r>
                          <m:r>
                            <a:rPr lang="en-US" altLang="zh-CN" sz="2800" b="0" i="1" smtClean="0">
                              <a:latin typeface="Cambria Math" panose="02040503050406030204" pitchFamily="18" charset="0"/>
                              <a:ea typeface="+mn-ea"/>
                              <a:cs typeface="Times New Roman" panose="02020603050405020304" pitchFamily="18" charset="0"/>
                            </a:rPr>
                            <m:t>−</m:t>
                          </m:r>
                          <m:r>
                            <a:rPr lang="en-US" altLang="zh-CN" sz="2800" b="0" i="1" smtClean="0">
                              <a:latin typeface="Cambria Math" panose="02040503050406030204" pitchFamily="18" charset="0"/>
                              <a:ea typeface="+mn-ea"/>
                              <a:cs typeface="Times New Roman" panose="02020603050405020304" pitchFamily="18" charset="0"/>
                            </a:rPr>
                            <m:t>1</m:t>
                          </m:r>
                        </m:sub>
                      </m:sSub>
                      <m:r>
                        <a:rPr lang="en-US" altLang="zh-CN" sz="2800" b="0" i="1" smtClean="0">
                          <a:latin typeface="Cambria Math" panose="02040503050406030204" pitchFamily="18" charset="0"/>
                          <a:ea typeface="+mn-ea"/>
                          <a:cs typeface="Times New Roman" panose="02020603050405020304" pitchFamily="18" charset="0"/>
                        </a:rPr>
                        <m:t>+</m:t>
                      </m:r>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𝑾</m:t>
                          </m:r>
                        </m:e>
                        <m:sub>
                          <m:r>
                            <a:rPr lang="en-US" altLang="zh-CN" sz="2800" b="0" i="1" smtClean="0">
                              <a:latin typeface="Cambria Math" panose="02040503050406030204" pitchFamily="18" charset="0"/>
                              <a:ea typeface="+mn-ea"/>
                              <a:cs typeface="Times New Roman" panose="02020603050405020304" pitchFamily="18" charset="0"/>
                            </a:rPr>
                            <m:t>𝑥</m:t>
                          </m:r>
                          <m:r>
                            <a:rPr lang="en-US" altLang="zh-CN" sz="2800" b="0" i="1" smtClean="0">
                              <a:latin typeface="Cambria Math" panose="02040503050406030204" pitchFamily="18" charset="0"/>
                              <a:ea typeface="+mn-ea"/>
                              <a:cs typeface="Times New Roman" panose="02020603050405020304" pitchFamily="18" charset="0"/>
                            </a:rPr>
                            <m:t>,</m:t>
                          </m:r>
                          <m:r>
                            <a:rPr lang="en-US" altLang="zh-CN" sz="2800" b="0" i="1" smtClean="0">
                              <a:latin typeface="Cambria Math" panose="02040503050406030204" pitchFamily="18" charset="0"/>
                              <a:ea typeface="+mn-ea"/>
                              <a:cs typeface="Times New Roman" panose="02020603050405020304" pitchFamily="18" charset="0"/>
                            </a:rPr>
                            <m:t>𝑧</m:t>
                          </m:r>
                        </m:sub>
                      </m:sSub>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𝒙</m:t>
                          </m:r>
                        </m:e>
                        <m:sub>
                          <m:r>
                            <a:rPr lang="en-US" altLang="zh-CN" sz="2800" b="0" i="1" smtClean="0">
                              <a:latin typeface="Cambria Math" panose="02040503050406030204" pitchFamily="18" charset="0"/>
                              <a:ea typeface="+mn-ea"/>
                              <a:cs typeface="Times New Roman" panose="02020603050405020304" pitchFamily="18" charset="0"/>
                            </a:rPr>
                            <m:t>𝑡</m:t>
                          </m:r>
                        </m:sub>
                      </m:sSub>
                      <m:r>
                        <a:rPr lang="en-US" altLang="zh-CN" sz="2800" b="0" i="1" smtClean="0">
                          <a:latin typeface="Cambria Math" panose="02040503050406030204" pitchFamily="18" charset="0"/>
                          <a:ea typeface="+mn-ea"/>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ea typeface="Cambria Math" panose="02040503050406030204" pitchFamily="18" charset="0"/>
                              <a:cs typeface="Times New Roman" panose="02020603050405020304" pitchFamily="18" charset="0"/>
                            </a:rPr>
                            <m:t>𝒈</m:t>
                          </m:r>
                        </m:e>
                        <m: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𝑧</m:t>
                          </m:r>
                        </m:sub>
                      </m:s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ea typeface="Cambria Math" panose="02040503050406030204" pitchFamily="18" charset="0"/>
                              <a:cs typeface="Times New Roman" panose="02020603050405020304" pitchFamily="18" charset="0"/>
                            </a:rPr>
                            <m:t>𝒊𝒏</m:t>
                          </m:r>
                        </m:e>
                        <m: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800" b="0" dirty="0">
                  <a:ea typeface="+mn-ea"/>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ea typeface="+mn-ea"/>
                              <a:cs typeface="Times New Roman" panose="02020603050405020304" pitchFamily="18" charset="0"/>
                            </a:rPr>
                          </m:ctrlPr>
                        </m:sSubPr>
                        <m:e>
                          <m:acc>
                            <m:accPr>
                              <m:ctrlPr>
                                <a:rPr lang="en-US" altLang="zh-CN" sz="2800" b="0" i="1" smtClean="0">
                                  <a:latin typeface="Cambria Math" panose="02040503050406030204" pitchFamily="18" charset="0"/>
                                  <a:ea typeface="+mn-ea"/>
                                  <a:cs typeface="Times New Roman" panose="02020603050405020304" pitchFamily="18" charset="0"/>
                                </a:rPr>
                              </m:ctrlPr>
                            </m:accPr>
                            <m:e>
                              <m:r>
                                <a:rPr lang="en-US" altLang="zh-CN" sz="2800" b="1" i="1" smtClean="0">
                                  <a:latin typeface="Cambria Math" panose="02040503050406030204" pitchFamily="18" charset="0"/>
                                  <a:ea typeface="+mn-ea"/>
                                  <a:cs typeface="Times New Roman" panose="02020603050405020304" pitchFamily="18" charset="0"/>
                                </a:rPr>
                                <m:t>𝒚</m:t>
                              </m:r>
                            </m:e>
                          </m:acc>
                        </m:e>
                        <m:sub>
                          <m:r>
                            <a:rPr lang="en-US" altLang="zh-CN" sz="2800" b="0" i="1" dirty="0" smtClean="0">
                              <a:latin typeface="Cambria Math" panose="02040503050406030204" pitchFamily="18" charset="0"/>
                              <a:ea typeface="+mn-ea"/>
                              <a:cs typeface="Times New Roman" panose="02020603050405020304" pitchFamily="18" charset="0"/>
                            </a:rPr>
                            <m:t>𝑡</m:t>
                          </m:r>
                        </m:sub>
                      </m:sSub>
                      <m:r>
                        <a:rPr lang="en-US" altLang="zh-CN" sz="2800" b="0" i="1" dirty="0" smtClean="0">
                          <a:latin typeface="Cambria Math" panose="02040503050406030204" pitchFamily="18" charset="0"/>
                          <a:ea typeface="+mn-ea"/>
                          <a:cs typeface="Times New Roman" panose="02020603050405020304" pitchFamily="18" charset="0"/>
                        </a:rPr>
                        <m:t>=</m:t>
                      </m:r>
                      <m:sSub>
                        <m:sSubPr>
                          <m:ctrlPr>
                            <a:rPr lang="en-US" altLang="zh-CN" sz="2800" b="1" i="1" dirty="0" smtClean="0">
                              <a:latin typeface="Cambria Math" panose="02040503050406030204" pitchFamily="18" charset="0"/>
                              <a:ea typeface="+mn-ea"/>
                              <a:cs typeface="Times New Roman" panose="02020603050405020304" pitchFamily="18" charset="0"/>
                            </a:rPr>
                          </m:ctrlPr>
                        </m:sSubPr>
                        <m:e>
                          <m:r>
                            <a:rPr lang="en-US" altLang="zh-CN" sz="2800" b="1" i="1" dirty="0" smtClean="0">
                              <a:latin typeface="Cambria Math" panose="02040503050406030204" pitchFamily="18" charset="0"/>
                              <a:ea typeface="+mn-ea"/>
                              <a:cs typeface="Times New Roman" panose="02020603050405020304" pitchFamily="18" charset="0"/>
                            </a:rPr>
                            <m:t>𝒈</m:t>
                          </m:r>
                        </m:e>
                        <m:sub>
                          <m:r>
                            <a:rPr lang="en-US" altLang="zh-CN" sz="2800" b="0" i="1" dirty="0" smtClean="0">
                              <a:latin typeface="Cambria Math" panose="02040503050406030204" pitchFamily="18" charset="0"/>
                              <a:ea typeface="+mn-ea"/>
                              <a:cs typeface="Times New Roman" panose="02020603050405020304" pitchFamily="18" charset="0"/>
                            </a:rPr>
                            <m:t>𝑦</m:t>
                          </m:r>
                        </m:sub>
                      </m:sSub>
                      <m:r>
                        <a:rPr lang="en-US" altLang="zh-CN" sz="2800" b="0" i="1" dirty="0" smtClean="0">
                          <a:latin typeface="Cambria Math" panose="02040503050406030204" pitchFamily="18" charset="0"/>
                          <a:ea typeface="+mn-ea"/>
                          <a:cs typeface="Times New Roman" panose="02020603050405020304" pitchFamily="18" charset="0"/>
                        </a:rPr>
                        <m:t>(</m:t>
                      </m:r>
                      <m:sSub>
                        <m:sSubPr>
                          <m:ctrlPr>
                            <a:rPr lang="en-US" altLang="zh-CN" sz="2800" b="0" i="1" dirty="0" smtClean="0">
                              <a:latin typeface="Cambria Math" panose="02040503050406030204" pitchFamily="18" charset="0"/>
                              <a:ea typeface="+mn-ea"/>
                              <a:cs typeface="Times New Roman" panose="02020603050405020304" pitchFamily="18" charset="0"/>
                            </a:rPr>
                          </m:ctrlPr>
                        </m:sSubPr>
                        <m:e>
                          <m:r>
                            <a:rPr lang="en-US" altLang="zh-CN" sz="2800" b="1" i="1" dirty="0" smtClean="0">
                              <a:latin typeface="Cambria Math" panose="02040503050406030204" pitchFamily="18" charset="0"/>
                              <a:ea typeface="+mn-ea"/>
                              <a:cs typeface="Times New Roman" panose="02020603050405020304" pitchFamily="18" charset="0"/>
                            </a:rPr>
                            <m:t>𝑾</m:t>
                          </m:r>
                        </m:e>
                        <m:sub>
                          <m:r>
                            <a:rPr lang="en-US" altLang="zh-CN" sz="2800" b="0" i="1" dirty="0" smtClean="0">
                              <a:latin typeface="Cambria Math" panose="02040503050406030204" pitchFamily="18" charset="0"/>
                              <a:ea typeface="+mn-ea"/>
                              <a:cs typeface="Times New Roman" panose="02020603050405020304" pitchFamily="18" charset="0"/>
                            </a:rPr>
                            <m:t>𝑧</m:t>
                          </m:r>
                          <m:r>
                            <a:rPr lang="en-US" altLang="zh-CN" sz="2800" b="0" i="1" dirty="0" smtClean="0">
                              <a:latin typeface="Cambria Math" panose="02040503050406030204" pitchFamily="18" charset="0"/>
                              <a:ea typeface="+mn-ea"/>
                              <a:cs typeface="Times New Roman" panose="02020603050405020304" pitchFamily="18" charset="0"/>
                            </a:rPr>
                            <m:t>,</m:t>
                          </m:r>
                          <m:r>
                            <a:rPr lang="en-US" altLang="zh-CN" sz="2800" b="0" i="1" dirty="0" smtClean="0">
                              <a:latin typeface="Cambria Math" panose="02040503050406030204" pitchFamily="18" charset="0"/>
                              <a:ea typeface="+mn-ea"/>
                              <a:cs typeface="Times New Roman" panose="02020603050405020304" pitchFamily="18" charset="0"/>
                            </a:rPr>
                            <m:t>𝑦</m:t>
                          </m:r>
                        </m:sub>
                      </m:sSub>
                      <m:sSub>
                        <m:sSubPr>
                          <m:ctrlPr>
                            <a:rPr lang="en-US" altLang="zh-CN" sz="2800" b="0" i="1" dirty="0" smtClean="0">
                              <a:latin typeface="Cambria Math" panose="02040503050406030204" pitchFamily="18" charset="0"/>
                              <a:ea typeface="+mn-ea"/>
                              <a:cs typeface="Times New Roman" panose="02020603050405020304" pitchFamily="18" charset="0"/>
                            </a:rPr>
                          </m:ctrlPr>
                        </m:sSubPr>
                        <m:e>
                          <m:r>
                            <a:rPr lang="en-US" altLang="zh-CN" sz="2800" b="1" i="1" dirty="0" smtClean="0">
                              <a:latin typeface="Cambria Math" panose="02040503050406030204" pitchFamily="18" charset="0"/>
                              <a:ea typeface="+mn-ea"/>
                              <a:cs typeface="Times New Roman" panose="02020603050405020304" pitchFamily="18" charset="0"/>
                            </a:rPr>
                            <m:t>𝒛</m:t>
                          </m:r>
                        </m:e>
                        <m:sub>
                          <m:r>
                            <a:rPr lang="en-US" altLang="zh-CN" sz="2800" b="0" i="1" dirty="0" smtClean="0">
                              <a:latin typeface="Cambria Math" panose="02040503050406030204" pitchFamily="18" charset="0"/>
                              <a:ea typeface="+mn-ea"/>
                              <a:cs typeface="Times New Roman" panose="02020603050405020304" pitchFamily="18" charset="0"/>
                            </a:rPr>
                            <m:t>𝑡</m:t>
                          </m:r>
                        </m:sub>
                      </m:sSub>
                      <m:r>
                        <a:rPr lang="en-US" altLang="zh-CN" sz="2800" b="0" i="1" dirty="0" smtClean="0">
                          <a:latin typeface="Cambria Math" panose="02040503050406030204" pitchFamily="18" charset="0"/>
                          <a:ea typeface="+mn-ea"/>
                          <a:cs typeface="Times New Roman" panose="02020603050405020304" pitchFamily="18" charset="0"/>
                        </a:rPr>
                        <m:t>)</m:t>
                      </m:r>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dirty="0" smtClean="0">
                              <a:latin typeface="Cambria Math" panose="02040503050406030204" pitchFamily="18" charset="0"/>
                              <a:ea typeface="Cambria Math" panose="02040503050406030204" pitchFamily="18" charset="0"/>
                              <a:cs typeface="Times New Roman" panose="02020603050405020304" pitchFamily="18" charset="0"/>
                            </a:rPr>
                            <m:t>𝒈</m:t>
                          </m:r>
                        </m:e>
                        <m:sub>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𝑦</m:t>
                          </m:r>
                        </m:sub>
                      </m:sSub>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dirty="0" smtClean="0">
                              <a:latin typeface="Cambria Math" panose="02040503050406030204" pitchFamily="18" charset="0"/>
                              <a:ea typeface="Cambria Math" panose="02040503050406030204" pitchFamily="18" charset="0"/>
                              <a:cs typeface="Times New Roman" panose="02020603050405020304" pitchFamily="18" charset="0"/>
                            </a:rPr>
                            <m:t>𝒊𝒏</m:t>
                          </m:r>
                        </m:e>
                        <m:sub>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800" b="0" dirty="0">
                  <a:ea typeface="+mn-ea"/>
                  <a:cs typeface="Times New Roman" panose="02020603050405020304" pitchFamily="18" charset="0"/>
                </a:endParaRPr>
              </a:p>
              <a:p>
                <a:pPr algn="just"/>
                <a:r>
                  <a:rPr lang="zh-CN" altLang="en-US" sz="2800" b="0" dirty="0">
                    <a:ea typeface="+mn-ea"/>
                    <a:cs typeface="Times New Roman" panose="02020603050405020304" pitchFamily="18" charset="0"/>
                  </a:rPr>
                  <a:t>其中，</a:t>
                </a:r>
                <a14:m>
                  <m:oMath xmlns:m="http://schemas.openxmlformats.org/officeDocument/2006/math">
                    <m:sSub>
                      <m:sSubPr>
                        <m:ctrlPr>
                          <a:rPr lang="en-US" altLang="zh-CN" sz="2800" b="0" i="1" smtClean="0">
                            <a:latin typeface="Cambria Math" panose="02040503050406030204" pitchFamily="18" charset="0"/>
                            <a:ea typeface="+mn-ea"/>
                            <a:cs typeface="Times New Roman" panose="02020603050405020304" pitchFamily="18" charset="0"/>
                          </a:rPr>
                        </m:ctrlPr>
                      </m:sSubPr>
                      <m:e>
                        <m:r>
                          <a:rPr lang="en-US" altLang="zh-CN" sz="2800" b="1" i="1" smtClean="0">
                            <a:latin typeface="Cambria Math" panose="02040503050406030204" pitchFamily="18" charset="0"/>
                            <a:ea typeface="+mn-ea"/>
                            <a:cs typeface="Times New Roman" panose="02020603050405020304" pitchFamily="18" charset="0"/>
                          </a:rPr>
                          <m:t>𝒈</m:t>
                        </m:r>
                      </m:e>
                      <m:sub>
                        <m:r>
                          <a:rPr lang="en-US" altLang="zh-CN" sz="2800" b="0" i="1" smtClean="0">
                            <a:latin typeface="Cambria Math" panose="02040503050406030204" pitchFamily="18" charset="0"/>
                            <a:ea typeface="+mn-ea"/>
                            <a:cs typeface="Times New Roman" panose="02020603050405020304" pitchFamily="18" charset="0"/>
                          </a:rPr>
                          <m:t>𝑧</m:t>
                        </m:r>
                      </m:sub>
                    </m:sSub>
                  </m:oMath>
                </a14:m>
                <a:r>
                  <a:rPr lang="zh-CN" altLang="en-US" sz="2800" b="0" dirty="0">
                    <a:ea typeface="+mn-ea"/>
                    <a:cs typeface="Times New Roman" panose="02020603050405020304" pitchFamily="18" charset="0"/>
                  </a:rPr>
                  <a:t>和</a:t>
                </a:r>
                <a14:m>
                  <m:oMath xmlns:m="http://schemas.openxmlformats.org/officeDocument/2006/math">
                    <m:sSub>
                      <m:sSubPr>
                        <m:ctrlPr>
                          <a:rPr lang="en-US" altLang="zh-CN" sz="2800" b="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dirty="0">
                            <a:latin typeface="Cambria Math" panose="02040503050406030204" pitchFamily="18" charset="0"/>
                            <a:ea typeface="Cambria Math" panose="02040503050406030204" pitchFamily="18" charset="0"/>
                            <a:cs typeface="Times New Roman" panose="02020603050405020304" pitchFamily="18" charset="0"/>
                          </a:rPr>
                          <m:t>𝒈</m:t>
                        </m:r>
                      </m:e>
                      <m:sub>
                        <m:r>
                          <a:rPr lang="en-US" altLang="zh-CN" sz="2800" b="0" i="1" dirty="0">
                            <a:latin typeface="Cambria Math" panose="02040503050406030204" pitchFamily="18" charset="0"/>
                            <a:ea typeface="Cambria Math" panose="02040503050406030204" pitchFamily="18" charset="0"/>
                            <a:cs typeface="Times New Roman" panose="02020603050405020304" pitchFamily="18" charset="0"/>
                          </a:rPr>
                          <m:t>𝑦</m:t>
                        </m:r>
                      </m:sub>
                    </m:sSub>
                  </m:oMath>
                </a14:m>
                <a:r>
                  <a:rPr lang="zh-CN" altLang="en-US" sz="2800" b="0" dirty="0">
                    <a:ea typeface="+mn-ea"/>
                    <a:cs typeface="Times New Roman" panose="02020603050405020304" pitchFamily="18" charset="0"/>
                  </a:rPr>
                  <a:t>分别表示隐藏层和输出层的激活函数。</a:t>
                </a:r>
                <a:endParaRPr lang="en-US" altLang="zh-CN" sz="2800" b="0" dirty="0">
                  <a:ea typeface="+mn-ea"/>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79512" y="4642524"/>
                <a:ext cx="8856984" cy="1471878"/>
              </a:xfrm>
              <a:prstGeom prst="rect">
                <a:avLst/>
              </a:prstGeom>
              <a:blipFill rotWithShape="1">
                <a:blip r:embed="rId2"/>
                <a:stretch>
                  <a:fillRect l="-5" t="-3" r="5"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73165" y="1340768"/>
                <a:ext cx="5106947" cy="3108543"/>
              </a:xfrm>
              <a:prstGeom prst="rect">
                <a:avLst/>
              </a:prstGeom>
              <a:noFill/>
            </p:spPr>
            <p:txBody>
              <a:bodyPr wrap="square">
                <a:spAutoFit/>
              </a:bodyPr>
              <a:lstStyle/>
              <a:p>
                <a:pPr algn="just"/>
                <a:r>
                  <a:rPr lang="zh-CN" altLang="en-US" sz="2800" b="0" dirty="0">
                    <a:ea typeface="+mn-ea"/>
                    <a:cs typeface="Times New Roman" panose="02020603050405020304" pitchFamily="18" charset="0"/>
                  </a:rPr>
                  <a:t>右图是一个基本的</a:t>
                </a:r>
                <a:r>
                  <a:rPr lang="en-US" altLang="zh-CN" sz="2800" b="0" dirty="0">
                    <a:ea typeface="+mn-ea"/>
                    <a:cs typeface="Times New Roman" panose="02020603050405020304" pitchFamily="18" charset="0"/>
                  </a:rPr>
                  <a:t>RNN</a:t>
                </a:r>
                <a:r>
                  <a:rPr lang="zh-CN" altLang="en-US" sz="2800" b="0" dirty="0">
                    <a:ea typeface="+mn-ea"/>
                    <a:cs typeface="Times New Roman" panose="02020603050405020304" pitchFamily="18" charset="0"/>
                  </a:rPr>
                  <a:t>模型，它有一个输入层</a:t>
                </a:r>
                <a14:m>
                  <m:oMath xmlns:m="http://schemas.openxmlformats.org/officeDocument/2006/math">
                    <m:r>
                      <a:rPr lang="en-US" altLang="zh-CN" sz="2800" b="0" i="1" smtClean="0">
                        <a:latin typeface="Cambria Math" panose="02040503050406030204" pitchFamily="18" charset="0"/>
                        <a:ea typeface="+mn-ea"/>
                        <a:cs typeface="Times New Roman" panose="02020603050405020304" pitchFamily="18" charset="0"/>
                      </a:rPr>
                      <m:t>𝑥</m:t>
                    </m:r>
                  </m:oMath>
                </a14:m>
                <a:r>
                  <a:rPr lang="zh-CN" altLang="en-US" sz="2800" b="0" dirty="0">
                    <a:ea typeface="+mn-ea"/>
                    <a:cs typeface="Times New Roman" panose="02020603050405020304" pitchFamily="18" charset="0"/>
                  </a:rPr>
                  <a:t>，一个具有循环连接的隐藏层</a:t>
                </a:r>
                <a14:m>
                  <m:oMath xmlns:m="http://schemas.openxmlformats.org/officeDocument/2006/math">
                    <m:r>
                      <a:rPr lang="en-US" altLang="zh-CN" sz="2800" b="0" i="1" smtClean="0">
                        <a:latin typeface="Cambria Math" panose="02040503050406030204" pitchFamily="18" charset="0"/>
                        <a:ea typeface="+mn-ea"/>
                        <a:cs typeface="Times New Roman" panose="02020603050405020304" pitchFamily="18" charset="0"/>
                      </a:rPr>
                      <m:t>𝑧</m:t>
                    </m:r>
                  </m:oMath>
                </a14:m>
                <a:r>
                  <a:rPr lang="zh-CN" altLang="en-US" sz="2800" b="0" dirty="0">
                    <a:ea typeface="+mn-ea"/>
                    <a:cs typeface="Times New Roman" panose="02020603050405020304" pitchFamily="18" charset="0"/>
                  </a:rPr>
                  <a:t>和一个输出层</a:t>
                </a:r>
                <a14:m>
                  <m:oMath xmlns:m="http://schemas.openxmlformats.org/officeDocument/2006/math">
                    <m:r>
                      <a:rPr lang="en-US" altLang="zh-CN" sz="2800" b="0" i="1" smtClean="0">
                        <a:latin typeface="Cambria Math" panose="02040503050406030204" pitchFamily="18" charset="0"/>
                        <a:ea typeface="+mn-ea"/>
                        <a:cs typeface="Times New Roman" panose="02020603050405020304" pitchFamily="18" charset="0"/>
                      </a:rPr>
                      <m:t>𝑦</m:t>
                    </m:r>
                  </m:oMath>
                </a14:m>
                <a:r>
                  <a:rPr lang="zh-CN" altLang="en-US" sz="2800" b="0" dirty="0">
                    <a:ea typeface="+mn-ea"/>
                    <a:cs typeface="Times New Roman" panose="02020603050405020304" pitchFamily="18" charset="0"/>
                  </a:rPr>
                  <a:t>，</a:t>
                </a:r>
                <a14:m>
                  <m:oMath xmlns:m="http://schemas.openxmlformats.org/officeDocument/2006/math">
                    <m:r>
                      <a:rPr lang="zh-CN" altLang="en-US" sz="2800" b="0" i="1" dirty="0" smtClean="0">
                        <a:latin typeface="Cambria Math" panose="02040503050406030204" pitchFamily="18" charset="0"/>
                        <a:ea typeface="+mn-ea"/>
                        <a:cs typeface="Times New Roman" panose="02020603050405020304" pitchFamily="18" charset="0"/>
                      </a:rPr>
                      <m:t>∆</m:t>
                    </m:r>
                  </m:oMath>
                </a14:m>
                <a:r>
                  <a:rPr lang="zh-CN" altLang="en-US" sz="2800" b="0" dirty="0">
                    <a:ea typeface="+mn-ea"/>
                    <a:cs typeface="Times New Roman" panose="02020603050405020304" pitchFamily="18" charset="0"/>
                  </a:rPr>
                  <a:t>表示延迟。假设在每一个时间步中，我们都观测到训练数据</a:t>
                </a:r>
                <a14:m>
                  <m:oMath xmlns:m="http://schemas.openxmlformats.org/officeDocument/2006/math">
                    <m:r>
                      <a:rPr lang="en-US" altLang="zh-CN" sz="2800" b="0" i="1" smtClean="0">
                        <a:latin typeface="Cambria Math" panose="02040503050406030204" pitchFamily="18" charset="0"/>
                        <a:ea typeface="+mn-ea"/>
                        <a:cs typeface="Times New Roman" panose="02020603050405020304" pitchFamily="18" charset="0"/>
                      </a:rPr>
                      <m:t>𝑥</m:t>
                    </m:r>
                  </m:oMath>
                </a14:m>
                <a:r>
                  <a:rPr lang="zh-CN" altLang="en-US" sz="2800" b="0" dirty="0">
                    <a:ea typeface="+mn-ea"/>
                    <a:cs typeface="Times New Roman" panose="02020603050405020304" pitchFamily="18" charset="0"/>
                  </a:rPr>
                  <a:t>和</a:t>
                </a:r>
                <a14:m>
                  <m:oMath xmlns:m="http://schemas.openxmlformats.org/officeDocument/2006/math">
                    <m:r>
                      <a:rPr lang="en-US" altLang="zh-CN" sz="2800" b="0" i="1" dirty="0" smtClean="0">
                        <a:latin typeface="Cambria Math" panose="02040503050406030204" pitchFamily="18" charset="0"/>
                        <a:ea typeface="+mn-ea"/>
                        <a:cs typeface="Times New Roman" panose="02020603050405020304" pitchFamily="18" charset="0"/>
                      </a:rPr>
                      <m:t>𝑦</m:t>
                    </m:r>
                  </m:oMath>
                </a14:m>
                <a:r>
                  <a:rPr lang="zh-CN" altLang="en-US" sz="2800" b="0" dirty="0">
                    <a:ea typeface="+mn-ea"/>
                    <a:cs typeface="Times New Roman" panose="02020603050405020304" pitchFamily="18" charset="0"/>
                  </a:rPr>
                  <a:t>。以下等式定义的模型给出了时间步</a:t>
                </a:r>
                <a14:m>
                  <m:oMath xmlns:m="http://schemas.openxmlformats.org/officeDocument/2006/math">
                    <m:r>
                      <a:rPr lang="en-US" altLang="zh-CN" sz="2800" b="0" i="1" smtClean="0">
                        <a:latin typeface="Cambria Math" panose="02040503050406030204" pitchFamily="18" charset="0"/>
                        <a:ea typeface="+mn-ea"/>
                        <a:cs typeface="Times New Roman" panose="02020603050405020304" pitchFamily="18" charset="0"/>
                      </a:rPr>
                      <m:t>𝑡</m:t>
                    </m:r>
                  </m:oMath>
                </a14:m>
                <a:r>
                  <a:rPr lang="zh-CN" altLang="en-US" sz="2800" b="0" dirty="0">
                    <a:ea typeface="+mn-ea"/>
                    <a:cs typeface="Times New Roman" panose="02020603050405020304" pitchFamily="18" charset="0"/>
                  </a:rPr>
                  <a:t>的变量值：</a:t>
                </a:r>
                <a:endParaRPr lang="en-US" altLang="zh-CN" sz="2800" b="0" dirty="0">
                  <a:ea typeface="+mn-ea"/>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3165" y="1340768"/>
                <a:ext cx="5106947" cy="3108543"/>
              </a:xfrm>
              <a:prstGeom prst="rect">
                <a:avLst/>
              </a:prstGeom>
              <a:blipFill rotWithShape="1">
                <a:blip r:embed="rId3"/>
                <a:stretch>
                  <a:fillRect l="-2" t="-9" r="7" b="16"/>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1"/>
          <a:stretch>
            <a:fillRect/>
          </a:stretch>
        </p:blipFill>
        <p:spPr>
          <a:xfrm>
            <a:off x="1475656" y="1268760"/>
            <a:ext cx="5639587" cy="2419688"/>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95536" y="4581128"/>
                <a:ext cx="8472245" cy="1598836"/>
              </a:xfrm>
              <a:prstGeom prst="rect">
                <a:avLst/>
              </a:prstGeom>
              <a:noFill/>
            </p:spPr>
            <p:txBody>
              <a:bodyPr wrap="square" rtlCol="0">
                <a:spAutoFit/>
              </a:bodyPr>
              <a:lstStyle/>
              <a:p>
                <a:pPr algn="just"/>
                <a:r>
                  <a:rPr lang="zh-CN" altLang="en-US" sz="2400" b="0" dirty="0">
                    <a:ea typeface="+mn-ea"/>
                    <a:cs typeface="Times New Roman" panose="02020603050405020304" pitchFamily="18" charset="0"/>
                  </a:rPr>
                  <a:t>给定一系列输入向量</a:t>
                </a:r>
                <a14:m>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1" i="1" smtClean="0">
                            <a:latin typeface="Cambria Math" panose="02040503050406030204" pitchFamily="18" charset="0"/>
                            <a:ea typeface="+mn-ea"/>
                          </a:rPr>
                          <m:t>𝒙</m:t>
                        </m:r>
                      </m:e>
                      <m:sub>
                        <m:r>
                          <a:rPr lang="en-US" altLang="zh-CN" sz="2400" b="0" i="1" smtClean="0">
                            <a:latin typeface="Cambria Math" panose="02040503050406030204" pitchFamily="18" charset="0"/>
                            <a:ea typeface="+mn-ea"/>
                          </a:rPr>
                          <m:t>1</m:t>
                        </m:r>
                      </m:sub>
                    </m:sSub>
                    <m:r>
                      <a:rPr lang="en-US" altLang="zh-CN" sz="2400" b="0" i="1" smtClean="0">
                        <a:latin typeface="Cambria Math" panose="02040503050406030204" pitchFamily="18" charset="0"/>
                        <a:ea typeface="+mn-ea"/>
                      </a:rPr>
                      <m:t>,⋯,</m:t>
                    </m:r>
                    <m:sSub>
                      <m:sSubPr>
                        <m:ctrlPr>
                          <a:rPr lang="en-US" altLang="zh-CN" sz="2400" b="0" i="1" smtClean="0">
                            <a:latin typeface="Cambria Math" panose="02040503050406030204" pitchFamily="18" charset="0"/>
                            <a:ea typeface="+mn-ea"/>
                          </a:rPr>
                        </m:ctrlPr>
                      </m:sSubPr>
                      <m:e>
                        <m:r>
                          <a:rPr lang="en-US" altLang="zh-CN" sz="2400" b="1" i="1" smtClean="0">
                            <a:latin typeface="Cambria Math" panose="02040503050406030204" pitchFamily="18" charset="0"/>
                            <a:ea typeface="+mn-ea"/>
                          </a:rPr>
                          <m:t>𝒙</m:t>
                        </m:r>
                      </m:e>
                      <m:sub>
                        <m:r>
                          <a:rPr lang="en-US" altLang="zh-CN" sz="2400" b="0" i="1" smtClean="0">
                            <a:latin typeface="Cambria Math" panose="02040503050406030204" pitchFamily="18" charset="0"/>
                            <a:ea typeface="+mn-ea"/>
                          </a:rPr>
                          <m:t>𝑇</m:t>
                        </m:r>
                      </m:sub>
                    </m:sSub>
                  </m:oMath>
                </a14:m>
                <a:r>
                  <a:rPr lang="zh-CN" altLang="en-US" sz="2400" b="0" dirty="0">
                    <a:ea typeface="+mn-ea"/>
                    <a:cs typeface="Times New Roman" panose="02020603050405020304" pitchFamily="18" charset="0"/>
                  </a:rPr>
                  <a:t>，以及观测到的输出</a:t>
                </a:r>
                <a14:m>
                  <m:oMath xmlns:m="http://schemas.openxmlformats.org/officeDocument/2006/math">
                    <m:sSub>
                      <m:sSubPr>
                        <m:ctrlPr>
                          <a:rPr lang="en-US" altLang="zh-CN" sz="2400" b="0" i="1">
                            <a:latin typeface="Cambria Math" panose="02040503050406030204" pitchFamily="18" charset="0"/>
                            <a:ea typeface="+mn-ea"/>
                          </a:rPr>
                        </m:ctrlPr>
                      </m:sSubPr>
                      <m:e>
                        <m:r>
                          <a:rPr lang="en-US" altLang="zh-CN" sz="2400" b="1" i="1" smtClean="0">
                            <a:latin typeface="Cambria Math" panose="02040503050406030204" pitchFamily="18" charset="0"/>
                            <a:ea typeface="+mn-ea"/>
                          </a:rPr>
                          <m:t>𝒚</m:t>
                        </m:r>
                      </m:e>
                      <m:sub>
                        <m:r>
                          <a:rPr lang="en-US" altLang="zh-CN" sz="2400" b="0" i="1">
                            <a:latin typeface="Cambria Math" panose="02040503050406030204" pitchFamily="18" charset="0"/>
                            <a:ea typeface="+mn-ea"/>
                          </a:rPr>
                          <m:t>1</m:t>
                        </m:r>
                      </m:sub>
                    </m:sSub>
                    <m:r>
                      <a:rPr lang="en-US" altLang="zh-CN" sz="2400" b="0" i="1">
                        <a:latin typeface="Cambria Math" panose="02040503050406030204" pitchFamily="18" charset="0"/>
                        <a:ea typeface="+mn-ea"/>
                      </a:rPr>
                      <m:t>,⋯,</m:t>
                    </m:r>
                    <m:sSub>
                      <m:sSubPr>
                        <m:ctrlPr>
                          <a:rPr lang="en-US" altLang="zh-CN" sz="2400" b="0" i="1">
                            <a:latin typeface="Cambria Math" panose="02040503050406030204" pitchFamily="18" charset="0"/>
                            <a:ea typeface="+mn-ea"/>
                          </a:rPr>
                        </m:ctrlPr>
                      </m:sSubPr>
                      <m:e>
                        <m:r>
                          <a:rPr lang="en-US" altLang="zh-CN" sz="2400" b="1" i="1" smtClean="0">
                            <a:latin typeface="Cambria Math" panose="02040503050406030204" pitchFamily="18" charset="0"/>
                            <a:ea typeface="+mn-ea"/>
                          </a:rPr>
                          <m:t>𝒚</m:t>
                        </m:r>
                      </m:e>
                      <m:sub>
                        <m:r>
                          <a:rPr lang="en-US" altLang="zh-CN" sz="2400" b="0" i="1">
                            <a:latin typeface="Cambria Math" panose="02040503050406030204" pitchFamily="18" charset="0"/>
                            <a:ea typeface="+mn-ea"/>
                          </a:rPr>
                          <m:t>𝑇</m:t>
                        </m:r>
                      </m:sub>
                    </m:sSub>
                  </m:oMath>
                </a14:m>
                <a:r>
                  <a:rPr lang="zh-CN" altLang="en-US" sz="2400" b="0" dirty="0">
                    <a:ea typeface="+mn-ea"/>
                    <a:cs typeface="Times New Roman" panose="02020603050405020304" pitchFamily="18" charset="0"/>
                  </a:rPr>
                  <a:t>，可以通过对网络进行</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𝑇</m:t>
                    </m:r>
                  </m:oMath>
                </a14:m>
                <a:r>
                  <a:rPr lang="zh-CN" altLang="en-US" sz="2400" b="0" dirty="0">
                    <a:ea typeface="+mn-ea"/>
                    <a:cs typeface="Times New Roman" panose="02020603050405020304" pitchFamily="18" charset="0"/>
                  </a:rPr>
                  <a:t>步“展开”来将模型转换为前馈网络，如上图所示。</a:t>
                </a:r>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权重矩阵</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𝑾</m:t>
                        </m:r>
                      </m:e>
                      <m:sub>
                        <m:r>
                          <a:rPr lang="en-US" altLang="zh-CN" sz="2400" b="0" i="1" smtClean="0">
                            <a:latin typeface="Cambria Math" panose="02040503050406030204" pitchFamily="18" charset="0"/>
                            <a:ea typeface="+mn-ea"/>
                            <a:cs typeface="Times New Roman" panose="02020603050405020304" pitchFamily="18" charset="0"/>
                          </a:rPr>
                          <m:t>𝑥</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oMath>
                </a14:m>
                <a:r>
                  <a:rPr lang="zh-CN" altLang="en-US" sz="2400" b="0" dirty="0">
                    <a:ea typeface="+mn-ea"/>
                    <a:cs typeface="Times New Roman" panose="02020603050405020304" pitchFamily="18" charset="0"/>
                  </a:rPr>
                  <a:t>，</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𝑾</m:t>
                        </m:r>
                      </m:e>
                      <m:sub>
                        <m:r>
                          <a:rPr lang="en-US" altLang="zh-CN" sz="2400" b="0" i="1" smtClean="0">
                            <a:latin typeface="Cambria Math" panose="02040503050406030204" pitchFamily="18" charset="0"/>
                            <a:cs typeface="Times New Roman" panose="02020603050405020304" pitchFamily="18" charset="0"/>
                          </a:rPr>
                          <m:t>𝑧</m:t>
                        </m:r>
                        <m:r>
                          <a:rPr lang="en-US" altLang="zh-CN" sz="2400" b="0" i="1" smtClean="0">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𝑧</m:t>
                        </m:r>
                      </m:sub>
                    </m:sSub>
                  </m:oMath>
                </a14:m>
                <a:r>
                  <a:rPr lang="zh-CN" altLang="en-US" sz="2400" b="0" dirty="0">
                    <a:ea typeface="+mn-ea"/>
                    <a:cs typeface="Times New Roman" panose="02020603050405020304" pitchFamily="18" charset="0"/>
                  </a:rPr>
                  <a:t>，</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𝑾</m:t>
                        </m:r>
                      </m:e>
                      <m:sub>
                        <m:r>
                          <a:rPr lang="en-US" altLang="zh-CN" sz="2400" b="0" i="1">
                            <a:latin typeface="Cambria Math" panose="02040503050406030204" pitchFamily="18" charset="0"/>
                            <a:cs typeface="Times New Roman" panose="02020603050405020304" pitchFamily="18" charset="0"/>
                          </a:rPr>
                          <m:t>𝑧</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𝑦</m:t>
                        </m:r>
                      </m:sub>
                    </m:sSub>
                  </m:oMath>
                </a14:m>
                <a:r>
                  <a:rPr lang="zh-CN" altLang="en-US" sz="2400" b="0" dirty="0">
                    <a:ea typeface="+mn-ea"/>
                    <a:cs typeface="Times New Roman" panose="02020603050405020304" pitchFamily="18" charset="0"/>
                  </a:rPr>
                  <a:t>在所有时间步中是共享的。</a:t>
                </a:r>
                <a:endParaRPr lang="zh-CN" altLang="en-US" sz="2400" b="0" dirty="0">
                  <a:ea typeface="+mn-ea"/>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95536" y="4581128"/>
                <a:ext cx="8472245" cy="1598836"/>
              </a:xfrm>
              <a:prstGeom prst="rect">
                <a:avLst/>
              </a:prstGeom>
              <a:blipFill rotWithShape="1">
                <a:blip r:embed="rId2"/>
                <a:stretch>
                  <a:fillRect l="-7" t="-15" b="9"/>
                </a:stretch>
              </a:blipFill>
            </p:spPr>
            <p:txBody>
              <a:bodyPr/>
              <a:lstStyle/>
              <a:p>
                <a:r>
                  <a:rPr lang="zh-CN" altLang="en-US">
                    <a:noFill/>
                  </a:rPr>
                  <a:t> </a:t>
                </a:r>
              </a:p>
            </p:txBody>
          </p:sp>
        </mc:Fallback>
      </mc:AlternateContent>
      <p:sp>
        <p:nvSpPr>
          <p:cNvPr id="7" name="文本框 6"/>
          <p:cNvSpPr txBox="1"/>
          <p:nvPr/>
        </p:nvSpPr>
        <p:spPr>
          <a:xfrm>
            <a:off x="1506465" y="3939959"/>
            <a:ext cx="6774012" cy="461665"/>
          </a:xfrm>
          <a:prstGeom prst="rect">
            <a:avLst/>
          </a:prstGeom>
          <a:noFill/>
        </p:spPr>
        <p:txBody>
          <a:bodyPr wrap="square" rtlCol="0">
            <a:spAutoFit/>
          </a:bodyPr>
          <a:lstStyle/>
          <a:p>
            <a:pPr algn="just"/>
            <a:r>
              <a:rPr lang="zh-CN" altLang="en-US" sz="2400" b="0" dirty="0">
                <a:ea typeface="+mn-ea"/>
                <a:cs typeface="Times New Roman" panose="02020603050405020304" pitchFamily="18" charset="0"/>
              </a:rPr>
              <a:t>同一网络在</a:t>
            </a:r>
            <a:r>
              <a:rPr lang="en-US" altLang="zh-CN" sz="2400" b="0" dirty="0">
                <a:ea typeface="+mn-ea"/>
                <a:cs typeface="Times New Roman" panose="02020603050405020304" pitchFamily="18" charset="0"/>
              </a:rPr>
              <a:t>3</a:t>
            </a:r>
            <a:r>
              <a:rPr lang="zh-CN" altLang="en-US" sz="2400" b="0" dirty="0">
                <a:ea typeface="+mn-ea"/>
                <a:cs typeface="Times New Roman" panose="02020603050405020304" pitchFamily="18" charset="0"/>
              </a:rPr>
              <a:t>个时间步上展开以创建前馈网络</a:t>
            </a:r>
            <a:endParaRPr lang="zh-CN" altLang="en-US" sz="2400" b="0" dirty="0">
              <a:ea typeface="+mn-ea"/>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函数的连续性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1340768"/>
                <a:ext cx="8640960" cy="5328592"/>
              </a:xfrm>
            </p:spPr>
            <p:txBody>
              <a:bodyPr>
                <a:normAutofit/>
              </a:bodyPr>
              <a:lstStyle/>
              <a:p>
                <a:pPr indent="0"/>
                <a:r>
                  <a:rPr lang="zh-CN" altLang="en-US" b="1" dirty="0">
                    <a:cs typeface="Times New Roman" panose="02020603050405020304" pitchFamily="18" charset="0"/>
                  </a:rPr>
                  <a:t>定义：</a:t>
                </a:r>
                <a:r>
                  <a:rPr lang="zh-CN" altLang="en-US" dirty="0">
                    <a:cs typeface="Times New Roman" panose="02020603050405020304" pitchFamily="18" charset="0"/>
                  </a:rPr>
                  <a:t>若</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cs typeface="Times New Roman" panose="02020603050405020304" pitchFamily="18" charset="0"/>
                  </a:rPr>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dirty="0">
                    <a:cs typeface="Times New Roman" panose="02020603050405020304" pitchFamily="18" charset="0"/>
                  </a:rPr>
                  <a:t>有定义，</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0</m:t>
                            </m:r>
                          </m:sub>
                        </m:sSub>
                      </m:lim>
                    </m:limLow>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cs typeface="Times New Roman" panose="02020603050405020304" pitchFamily="18" charset="0"/>
                  </a:rPr>
                  <a:t>存在，且两者相等，即</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cs typeface="Times New Roman" panose="02020603050405020304" pitchFamily="18" charset="0"/>
                  </a:rPr>
                  <a:t>时，则称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cs typeface="Times New Roman" panose="02020603050405020304" pitchFamily="18" charset="0"/>
                  </a:rPr>
                  <a:t>在点</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0</m:t>
                        </m:r>
                      </m:sub>
                    </m:sSub>
                  </m:oMath>
                </a14:m>
                <a:r>
                  <a:rPr lang="zh-CN" altLang="en-US" dirty="0">
                    <a:cs typeface="Times New Roman" panose="02020603050405020304" pitchFamily="18" charset="0"/>
                  </a:rPr>
                  <a:t>连续。</a:t>
                </a:r>
                <a:endParaRPr lang="en-US" altLang="zh-CN"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1340768"/>
                <a:ext cx="8640960" cy="5328592"/>
              </a:xfrm>
              <a:blipFill rotWithShape="1">
                <a:blip r:embed="rId1"/>
                <a:stretch>
                  <a:fillRect l="-5" t="-5" r="4" b="11"/>
                </a:stretch>
              </a:blipFill>
            </p:spPr>
            <p:txBody>
              <a:bodyPr/>
              <a:lstStyle/>
              <a:p>
                <a:r>
                  <a:rPr lang="zh-CN"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648816"/>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lgn="just"/>
                <a:r>
                  <a:rPr lang="zh-CN" altLang="en-US" sz="2400" dirty="0">
                    <a:latin typeface="Times New Roman" panose="02020603050405020304" pitchFamily="18" charset="0"/>
                    <a:ea typeface="+mn-ea"/>
                    <a:cs typeface="Times New Roman" panose="02020603050405020304" pitchFamily="18" charset="0"/>
                  </a:rPr>
                  <a:t>可以用一般的方法计算梯度来训练权重；唯一的区别是，层与层之间权重共享使得梯度计算稍微复杂一些。</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zh-CN" altLang="en-US" sz="2400" dirty="0">
                    <a:latin typeface="Times New Roman" panose="02020603050405020304" pitchFamily="18" charset="0"/>
                    <a:ea typeface="+mn-ea"/>
                    <a:cs typeface="Times New Roman" panose="02020603050405020304" pitchFamily="18" charset="0"/>
                  </a:rPr>
                  <a:t>考虑只有一个输入单元，一个隐藏单元，一个输出单元的</a:t>
                </a:r>
                <a:r>
                  <a:rPr lang="en-US" altLang="zh-CN" sz="2400" dirty="0">
                    <a:latin typeface="Times New Roman" panose="02020603050405020304" pitchFamily="18" charset="0"/>
                    <a:ea typeface="+mn-ea"/>
                    <a:cs typeface="Times New Roman" panose="02020603050405020304" pitchFamily="18" charset="0"/>
                  </a:rPr>
                  <a:t>RNN</a:t>
                </a:r>
                <a:r>
                  <a:rPr lang="zh-CN" altLang="en-US" sz="2400" dirty="0">
                    <a:latin typeface="Times New Roman" panose="02020603050405020304" pitchFamily="18" charset="0"/>
                    <a:ea typeface="+mn-ea"/>
                    <a:cs typeface="Times New Roman" panose="02020603050405020304" pitchFamily="18" charset="0"/>
                  </a:rPr>
                  <a:t>梯度计算。</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𝑧</m:t>
                          </m:r>
                        </m:e>
                        <m:sub>
                          <m:r>
                            <a:rPr lang="en-US" altLang="zh-CN" sz="2400" b="0" i="1" smtClean="0">
                              <a:latin typeface="Cambria Math" panose="02040503050406030204" pitchFamily="18" charset="0"/>
                              <a:ea typeface="+mn-ea"/>
                              <a:cs typeface="Times New Roman" panose="02020603050405020304" pitchFamily="18" charset="0"/>
                            </a:rPr>
                            <m:t>𝑡</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𝑔</m:t>
                          </m:r>
                        </m:e>
                        <m:sub>
                          <m:r>
                            <a:rPr lang="en-US" altLang="zh-CN" sz="2400" b="0" i="1" smtClean="0">
                              <a:latin typeface="Cambria Math" panose="02040503050406030204" pitchFamily="18" charset="0"/>
                              <a:ea typeface="+mn-ea"/>
                              <a:cs typeface="Times New Roman" panose="02020603050405020304" pitchFamily="18" charset="0"/>
                            </a:rPr>
                            <m:t>𝑧</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𝑧</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𝑧</m:t>
                          </m:r>
                        </m:e>
                        <m:sub>
                          <m:r>
                            <a:rPr lang="en-US" altLang="zh-CN" sz="2400" b="0" i="1" smtClean="0">
                              <a:latin typeface="Cambria Math" panose="02040503050406030204" pitchFamily="18" charset="0"/>
                              <a:ea typeface="+mn-ea"/>
                              <a:cs typeface="Times New Roman" panose="02020603050405020304" pitchFamily="18" charset="0"/>
                            </a:rPr>
                            <m:t>𝑡</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𝑥</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𝑥</m:t>
                          </m:r>
                        </m:e>
                        <m:sub>
                          <m:r>
                            <a:rPr lang="en-US" altLang="zh-CN" sz="2400" b="0" i="1" smtClean="0">
                              <a:latin typeface="Cambria Math" panose="02040503050406030204" pitchFamily="18" charset="0"/>
                              <a:ea typeface="+mn-ea"/>
                              <a:cs typeface="Times New Roman" panose="02020603050405020304" pitchFamily="18" charset="0"/>
                            </a:rPr>
                            <m:t>𝑡</m:t>
                          </m:r>
                        </m:sub>
                      </m:sSub>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0</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r>
                        <a:rPr lang="en-US" altLang="zh-CN" sz="2400" b="0" i="1" smtClean="0">
                          <a:latin typeface="Cambria Math" panose="02040503050406030204" pitchFamily="18" charset="0"/>
                          <a:ea typeface="+mn-ea"/>
                          <a:cs typeface="Times New Roman" panose="02020603050405020304" pitchFamily="18" charset="0"/>
                        </a:rPr>
                        <m:t>)</m:t>
                      </m:r>
                    </m:oMath>
                  </m:oMathPara>
                </a14:m>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ea typeface="+mn-ea"/>
                              <a:cs typeface="Times New Roman" panose="02020603050405020304" pitchFamily="18" charset="0"/>
                            </a:rPr>
                          </m:ctrlPr>
                        </m:sSubPr>
                        <m:e>
                          <m:acc>
                            <m:accPr>
                              <m:ctrlPr>
                                <a:rPr lang="en-US" altLang="zh-CN" sz="2400" b="0" i="1" smtClean="0">
                                  <a:latin typeface="Cambria Math" panose="02040503050406030204" pitchFamily="18" charset="0"/>
                                  <a:ea typeface="+mn-ea"/>
                                  <a:cs typeface="Times New Roman" panose="02020603050405020304" pitchFamily="18" charset="0"/>
                                </a:rPr>
                              </m:ctrlPr>
                            </m:accPr>
                            <m:e>
                              <m:r>
                                <a:rPr lang="en-US" altLang="zh-CN" sz="2400" b="0" i="1" smtClean="0">
                                  <a:latin typeface="Cambria Math" panose="02040503050406030204" pitchFamily="18" charset="0"/>
                                  <a:ea typeface="+mn-ea"/>
                                  <a:cs typeface="Times New Roman" panose="02020603050405020304" pitchFamily="18" charset="0"/>
                                </a:rPr>
                                <m:t>𝑦</m:t>
                              </m:r>
                            </m:e>
                          </m:acc>
                        </m:e>
                        <m:sub>
                          <m:r>
                            <a:rPr lang="en-US" altLang="zh-CN" sz="2400" b="0" i="1" dirty="0" smtClean="0">
                              <a:latin typeface="Cambria Math" panose="02040503050406030204" pitchFamily="18" charset="0"/>
                              <a:ea typeface="+mn-ea"/>
                              <a:cs typeface="Times New Roman" panose="02020603050405020304" pitchFamily="18" charset="0"/>
                            </a:rPr>
                            <m:t>𝑡</m:t>
                          </m:r>
                        </m:sub>
                      </m:sSub>
                      <m:r>
                        <a:rPr lang="en-US" altLang="zh-CN" sz="2400" b="0" i="1" dirty="0" smtClean="0">
                          <a:latin typeface="Cambria Math" panose="02040503050406030204" pitchFamily="18" charset="0"/>
                          <a:ea typeface="+mn-ea"/>
                          <a:cs typeface="Times New Roman" panose="02020603050405020304" pitchFamily="18" charset="0"/>
                        </a:rPr>
                        <m:t>=</m:t>
                      </m:r>
                      <m:sSub>
                        <m:sSubPr>
                          <m:ctrlPr>
                            <a:rPr lang="en-US" altLang="zh-CN" sz="2400" b="0" i="1" dirty="0" smtClean="0">
                              <a:latin typeface="Cambria Math" panose="02040503050406030204" pitchFamily="18" charset="0"/>
                              <a:ea typeface="+mn-ea"/>
                              <a:cs typeface="Times New Roman" panose="02020603050405020304" pitchFamily="18" charset="0"/>
                            </a:rPr>
                          </m:ctrlPr>
                        </m:sSubPr>
                        <m:e>
                          <m:r>
                            <a:rPr lang="en-US" altLang="zh-CN" sz="2400" b="0" i="1" dirty="0" smtClean="0">
                              <a:latin typeface="Cambria Math" panose="02040503050406030204" pitchFamily="18" charset="0"/>
                              <a:ea typeface="+mn-ea"/>
                              <a:cs typeface="Times New Roman" panose="02020603050405020304" pitchFamily="18" charset="0"/>
                            </a:rPr>
                            <m:t>𝑔</m:t>
                          </m:r>
                        </m:e>
                        <m:sub>
                          <m:r>
                            <a:rPr lang="en-US" altLang="zh-CN" sz="2400" b="0" i="1" dirty="0" smtClean="0">
                              <a:latin typeface="Cambria Math" panose="02040503050406030204" pitchFamily="18" charset="0"/>
                              <a:ea typeface="+mn-ea"/>
                              <a:cs typeface="Times New Roman" panose="02020603050405020304" pitchFamily="18" charset="0"/>
                            </a:rPr>
                            <m:t>𝑦</m:t>
                          </m:r>
                        </m:sub>
                      </m:sSub>
                      <m:r>
                        <a:rPr lang="en-US" altLang="zh-CN" sz="2400" b="0" i="1" dirty="0" smtClean="0">
                          <a:latin typeface="Cambria Math" panose="02040503050406030204" pitchFamily="18" charset="0"/>
                          <a:ea typeface="+mn-ea"/>
                          <a:cs typeface="Times New Roman" panose="02020603050405020304" pitchFamily="18" charset="0"/>
                        </a:rPr>
                        <m:t>(</m:t>
                      </m:r>
                      <m:sSub>
                        <m:sSubPr>
                          <m:ctrlPr>
                            <a:rPr lang="en-US" altLang="zh-CN" sz="2400" b="0" i="1" dirty="0" smtClean="0">
                              <a:latin typeface="Cambria Math" panose="02040503050406030204" pitchFamily="18" charset="0"/>
                              <a:ea typeface="+mn-ea"/>
                              <a:cs typeface="Times New Roman" panose="02020603050405020304" pitchFamily="18" charset="0"/>
                            </a:rPr>
                          </m:ctrlPr>
                        </m:sSubPr>
                        <m:e>
                          <m:r>
                            <a:rPr lang="en-US" altLang="zh-CN" sz="2400" b="0" i="1" dirty="0" smtClean="0">
                              <a:latin typeface="Cambria Math" panose="02040503050406030204" pitchFamily="18" charset="0"/>
                              <a:ea typeface="+mn-ea"/>
                              <a:cs typeface="Times New Roman" panose="02020603050405020304" pitchFamily="18" charset="0"/>
                            </a:rPr>
                            <m:t>𝑤</m:t>
                          </m:r>
                        </m:e>
                        <m:sub>
                          <m:r>
                            <a:rPr lang="en-US" altLang="zh-CN" sz="2400" b="0" i="1" dirty="0" smtClean="0">
                              <a:latin typeface="Cambria Math" panose="02040503050406030204" pitchFamily="18" charset="0"/>
                              <a:ea typeface="+mn-ea"/>
                              <a:cs typeface="Times New Roman" panose="02020603050405020304" pitchFamily="18" charset="0"/>
                            </a:rPr>
                            <m:t>𝑧</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sub>
                      </m:sSub>
                      <m:sSub>
                        <m:sSubPr>
                          <m:ctrlPr>
                            <a:rPr lang="en-US" altLang="zh-CN" sz="2400" b="0" i="1" dirty="0" smtClean="0">
                              <a:latin typeface="Cambria Math" panose="02040503050406030204" pitchFamily="18" charset="0"/>
                              <a:ea typeface="+mn-ea"/>
                              <a:cs typeface="Times New Roman" panose="02020603050405020304" pitchFamily="18" charset="0"/>
                            </a:rPr>
                          </m:ctrlPr>
                        </m:sSubPr>
                        <m:e>
                          <m:r>
                            <a:rPr lang="en-US" altLang="zh-CN" sz="2400" b="0" i="1" dirty="0" smtClean="0">
                              <a:latin typeface="Cambria Math" panose="02040503050406030204" pitchFamily="18" charset="0"/>
                              <a:ea typeface="+mn-ea"/>
                              <a:cs typeface="Times New Roman" panose="02020603050405020304" pitchFamily="18" charset="0"/>
                            </a:rPr>
                            <m:t>𝑧</m:t>
                          </m:r>
                        </m:e>
                        <m:sub>
                          <m:r>
                            <a:rPr lang="en-US" altLang="zh-CN" sz="2400" b="0" i="1" dirty="0" smtClean="0">
                              <a:latin typeface="Cambria Math" panose="02040503050406030204" pitchFamily="18" charset="0"/>
                              <a:ea typeface="+mn-ea"/>
                              <a:cs typeface="Times New Roman" panose="02020603050405020304" pitchFamily="18" charset="0"/>
                            </a:rPr>
                            <m:t>𝑡</m:t>
                          </m:r>
                        </m:sub>
                      </m:sSub>
                      <m:r>
                        <a:rPr lang="en-US" altLang="zh-CN" sz="2400" b="0" i="1" dirty="0" smtClean="0">
                          <a:latin typeface="Cambria Math" panose="02040503050406030204" pitchFamily="18" charset="0"/>
                          <a:ea typeface="+mn-ea"/>
                          <a:cs typeface="Times New Roman" panose="02020603050405020304" pitchFamily="18" charset="0"/>
                        </a:rPr>
                        <m:t>+</m:t>
                      </m:r>
                      <m:sSub>
                        <m:sSubPr>
                          <m:ctrlPr>
                            <a:rPr lang="en-US" altLang="zh-CN" sz="2400" b="0" i="1" dirty="0" smtClean="0">
                              <a:latin typeface="Cambria Math" panose="02040503050406030204" pitchFamily="18" charset="0"/>
                              <a:ea typeface="+mn-ea"/>
                              <a:cs typeface="Times New Roman" panose="02020603050405020304" pitchFamily="18" charset="0"/>
                            </a:rPr>
                          </m:ctrlPr>
                        </m:sSubPr>
                        <m:e>
                          <m:r>
                            <a:rPr lang="en-US" altLang="zh-CN" sz="2400" b="0" i="1" dirty="0" smtClean="0">
                              <a:latin typeface="Cambria Math" panose="02040503050406030204" pitchFamily="18" charset="0"/>
                              <a:ea typeface="+mn-ea"/>
                              <a:cs typeface="Times New Roman" panose="02020603050405020304" pitchFamily="18" charset="0"/>
                            </a:rPr>
                            <m:t>𝑤</m:t>
                          </m:r>
                        </m:e>
                        <m:sub>
                          <m:r>
                            <a:rPr lang="en-US" altLang="zh-CN" sz="2400" b="0" i="1" dirty="0" smtClean="0">
                              <a:latin typeface="Cambria Math" panose="02040503050406030204" pitchFamily="18" charset="0"/>
                              <a:ea typeface="+mn-ea"/>
                              <a:cs typeface="Times New Roman" panose="02020603050405020304" pitchFamily="18" charset="0"/>
                            </a:rPr>
                            <m:t>0</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sub>
                      </m:sSub>
                      <m:r>
                        <a:rPr lang="en-US" altLang="zh-CN" sz="2400" b="0" i="1" dirty="0" smtClean="0">
                          <a:latin typeface="Cambria Math" panose="02040503050406030204" pitchFamily="18" charset="0"/>
                          <a:ea typeface="+mn-ea"/>
                          <a:cs typeface="Times New Roman" panose="02020603050405020304" pitchFamily="18" charset="0"/>
                        </a:rPr>
                        <m:t>)</m:t>
                      </m:r>
                    </m:oMath>
                  </m:oMathPara>
                </a14:m>
                <a:endParaRPr lang="en-US" altLang="zh-CN" sz="24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865943" y="4005064"/>
            <a:ext cx="2039628" cy="234347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331912"/>
            <a:ext cx="7358114" cy="720824"/>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268760"/>
                <a:ext cx="8229600" cy="5328592"/>
              </a:xfrm>
            </p:spPr>
            <p:txBody>
              <a:bodyPr/>
              <a:lstStyle/>
              <a:p>
                <a:pPr marL="0" indent="0">
                  <a:buNone/>
                </a:pPr>
                <a:r>
                  <a:rPr lang="zh-CN" altLang="en-US" sz="2400" dirty="0">
                    <a:latin typeface="Times New Roman" panose="02020603050405020304" pitchFamily="18" charset="0"/>
                    <a:ea typeface="+mn-ea"/>
                    <a:cs typeface="Times New Roman" panose="02020603050405020304" pitchFamily="18" charset="0"/>
                  </a:rPr>
                  <a:t>假设损失函数为平方误差损失</a:t>
                </a:r>
                <a14:m>
                  <m:oMath xmlns:m="http://schemas.openxmlformats.org/officeDocument/2006/math">
                    <m:r>
                      <a:rPr lang="en-US" altLang="zh-CN" sz="2400" i="1" dirty="0" smtClean="0">
                        <a:latin typeface="Cambria Math" panose="02040503050406030204" pitchFamily="18" charset="0"/>
                        <a:ea typeface="+mn-ea"/>
                        <a:cs typeface="Times New Roman" panose="02020603050405020304" pitchFamily="18" charset="0"/>
                      </a:rPr>
                      <m:t>𝐿</m:t>
                    </m:r>
                  </m:oMath>
                </a14:m>
                <a:r>
                  <a:rPr lang="zh-CN" altLang="en-US" sz="2400" dirty="0">
                    <a:latin typeface="Times New Roman" panose="02020603050405020304" pitchFamily="18" charset="0"/>
                    <a:ea typeface="+mn-ea"/>
                    <a:cs typeface="Times New Roman" panose="02020603050405020304" pitchFamily="18" charset="0"/>
                  </a:rPr>
                  <a:t>，对于隐藏层权重</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𝑧</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oMath>
                </a14:m>
                <a:endParaRPr lang="en-US" altLang="zh-CN" sz="2400" i="1"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eqArr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&amp;=</m:t>
                          </m:r>
                          <m:nary>
                            <m:naryPr>
                              <m:chr m:val="∑"/>
                              <m:grow m:val="on"/>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Sub>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sub>
                              </m:sSub>
                            </m:den>
                          </m:f>
                        </m:e>
                      </m:eqArr>
                    </m:oMath>
                  </m:oMathPara>
                </a14:m>
                <a:endParaRPr lang="zh-CN" altLang="en-US" sz="18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268760"/>
                <a:ext cx="8229600" cy="5328592"/>
              </a:xfrm>
              <a:blipFill rotWithShape="1">
                <a:blip r:embed="rId1"/>
                <a:stretch>
                  <a:fillRect t="-1" b="6"/>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14" y="260648"/>
            <a:ext cx="7358114" cy="792832"/>
          </a:xfrm>
        </p:spPr>
        <p:txBody>
          <a:bodyPr/>
          <a:lstStyle/>
          <a:p>
            <a:r>
              <a:rPr lang="zh-CN" altLang="en-US" dirty="0">
                <a:effectLst/>
                <a:latin typeface="黑体" panose="02010609060101010101" pitchFamily="2" charset="-122"/>
                <a:ea typeface="黑体" panose="02010609060101010101" pitchFamily="2" charset="-122"/>
                <a:cs typeface="Times New Roman" panose="02020603050405020304" pitchFamily="18" charset="0"/>
                <a:sym typeface="+mn-ea"/>
              </a:rPr>
              <a:t>循环神经网络</a:t>
            </a:r>
            <a:r>
              <a:rPr lang="en-US" altLang="zh-CN" dirty="0">
                <a:effectLst/>
                <a:latin typeface="黑体" panose="02010609060101010101" pitchFamily="2" charset="-122"/>
                <a:ea typeface="黑体" panose="02010609060101010101" pitchFamily="2" charset="-122"/>
                <a:cs typeface="Times New Roman" panose="02020603050405020304" pitchFamily="18" charset="0"/>
                <a:sym typeface="+mn-ea"/>
              </a:rPr>
              <a:t>(RNN)</a:t>
            </a:r>
            <a:endParaRPr lang="zh-CN" altLang="en-US" dirty="0">
              <a:effectLst/>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54360" y="1340768"/>
                <a:ext cx="8435280" cy="5328592"/>
              </a:xfrm>
            </p:spPr>
            <p:txBody>
              <a:bodyPr/>
              <a:lstStyle/>
              <a:p>
                <a:pPr algn="just"/>
                <a:r>
                  <a:rPr lang="zh-CN" altLang="en-US" sz="2400" dirty="0">
                    <a:latin typeface="+mn-ea"/>
                    <a:ea typeface="+mn-ea"/>
                    <a:cs typeface="Times New Roman" panose="02020603050405020304" pitchFamily="18" charset="0"/>
                  </a:rPr>
                  <a:t>隐藏单元</a:t>
                </a:r>
                <a14:m>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𝑧</m:t>
                        </m:r>
                      </m:e>
                      <m:sub>
                        <m:r>
                          <a:rPr lang="en-US" altLang="zh-CN" sz="2400" b="0" i="1" smtClean="0">
                            <a:latin typeface="Cambria Math" panose="02040503050406030204" pitchFamily="18" charset="0"/>
                            <a:ea typeface="+mn-ea"/>
                          </a:rPr>
                          <m:t>𝑡</m:t>
                        </m:r>
                      </m:sub>
                    </m:sSub>
                  </m:oMath>
                </a14:m>
                <a:r>
                  <a:rPr lang="zh-CN" altLang="en-US" sz="2400" dirty="0">
                    <a:latin typeface="+mn-ea"/>
                    <a:ea typeface="+mn-ea"/>
                    <a:cs typeface="Times New Roman" panose="02020603050405020304" pitchFamily="18" charset="0"/>
                  </a:rPr>
                  <a:t>的梯度可以从之前的时间步中获得</a:t>
                </a:r>
                <a:endParaRPr lang="en-US" altLang="zh-CN" sz="2400" dirty="0">
                  <a:latin typeface="+mn-ea"/>
                  <a:ea typeface="+mn-ea"/>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mn-ea"/>
                              <a:cs typeface="Times New Roman" panose="02020603050405020304" pitchFamily="18" charset="0"/>
                            </a:rPr>
                          </m:ctrlPr>
                        </m:fPr>
                        <m:num>
                          <m:r>
                            <a:rPr lang="en-US" altLang="zh-CN" sz="2000" i="1" smtClean="0">
                              <a:latin typeface="Cambria Math" panose="02040503050406030204" pitchFamily="18" charset="0"/>
                              <a:ea typeface="+mn-ea"/>
                              <a:cs typeface="Times New Roman" panose="02020603050405020304" pitchFamily="18" charset="0"/>
                            </a:rPr>
                            <m:t>𝜕</m:t>
                          </m:r>
                          <m:sSub>
                            <m:sSubPr>
                              <m:ctrlPr>
                                <a:rPr lang="en-US" altLang="zh-CN" sz="2000" b="0" i="1" smtClean="0">
                                  <a:latin typeface="Cambria Math" panose="02040503050406030204" pitchFamily="18" charset="0"/>
                                  <a:ea typeface="+mn-ea"/>
                                  <a:cs typeface="Times New Roman" panose="02020603050405020304" pitchFamily="18" charset="0"/>
                                </a:rPr>
                              </m:ctrlPr>
                            </m:sSubPr>
                            <m:e>
                              <m:r>
                                <a:rPr lang="en-US" altLang="zh-CN" sz="2000" b="0" i="1" smtClean="0">
                                  <a:latin typeface="Cambria Math" panose="02040503050406030204" pitchFamily="18" charset="0"/>
                                  <a:ea typeface="+mn-ea"/>
                                  <a:cs typeface="Times New Roman" panose="02020603050405020304" pitchFamily="18" charset="0"/>
                                </a:rPr>
                                <m:t>𝑧</m:t>
                              </m:r>
                            </m:e>
                            <m:sub>
                              <m:r>
                                <a:rPr lang="en-US" altLang="zh-CN" sz="2000" b="0" i="1" smtClean="0">
                                  <a:latin typeface="Cambria Math" panose="02040503050406030204" pitchFamily="18" charset="0"/>
                                  <a:ea typeface="+mn-ea"/>
                                  <a:cs typeface="Times New Roman" panose="02020603050405020304" pitchFamily="18" charset="0"/>
                                </a:rPr>
                                <m:t>𝑡</m:t>
                              </m:r>
                            </m:sub>
                          </m:sSub>
                        </m:num>
                        <m:den>
                          <m:r>
                            <a:rPr lang="en-US" altLang="zh-CN" sz="2000" i="1" smtClean="0">
                              <a:latin typeface="Cambria Math" panose="02040503050406030204" pitchFamily="18" charset="0"/>
                              <a:ea typeface="+mn-ea"/>
                              <a:cs typeface="Times New Roman" panose="02020603050405020304" pitchFamily="18" charset="0"/>
                            </a:rPr>
                            <m:t>𝜕</m:t>
                          </m:r>
                          <m:sSub>
                            <m:sSubPr>
                              <m:ctrlPr>
                                <a:rPr lang="en-US" altLang="zh-CN" sz="2000" b="0" i="1" smtClean="0">
                                  <a:latin typeface="Cambria Math" panose="02040503050406030204" pitchFamily="18" charset="0"/>
                                  <a:ea typeface="+mn-ea"/>
                                  <a:cs typeface="Times New Roman" panose="02020603050405020304" pitchFamily="18" charset="0"/>
                                </a:rPr>
                              </m:ctrlPr>
                            </m:sSubPr>
                            <m:e>
                              <m:r>
                                <a:rPr lang="en-US" altLang="zh-CN" sz="2000" b="0" i="1" smtClean="0">
                                  <a:latin typeface="Cambria Math" panose="02040503050406030204" pitchFamily="18" charset="0"/>
                                  <a:ea typeface="+mn-ea"/>
                                  <a:cs typeface="Times New Roman" panose="02020603050405020304" pitchFamily="18" charset="0"/>
                                </a:rPr>
                                <m:t>𝑤</m:t>
                              </m:r>
                            </m:e>
                            <m:sub>
                              <m:r>
                                <a:rPr lang="en-US" altLang="zh-CN" sz="2000" b="0" i="1" smtClean="0">
                                  <a:latin typeface="Cambria Math" panose="02040503050406030204" pitchFamily="18" charset="0"/>
                                  <a:ea typeface="+mn-ea"/>
                                  <a:cs typeface="Times New Roman" panose="02020603050405020304" pitchFamily="18" charset="0"/>
                                </a:rPr>
                                <m:t>𝑧</m:t>
                              </m:r>
                              <m:r>
                                <a:rPr lang="en-US" altLang="zh-CN" sz="2000" b="0" i="1" smtClean="0">
                                  <a:latin typeface="Cambria Math" panose="02040503050406030204" pitchFamily="18" charset="0"/>
                                  <a:ea typeface="+mn-ea"/>
                                  <a:cs typeface="Times New Roman" panose="02020603050405020304" pitchFamily="18" charset="0"/>
                                </a:rPr>
                                <m:t>,</m:t>
                              </m:r>
                              <m:r>
                                <a:rPr lang="en-US" altLang="zh-CN" sz="2000" b="0" i="1" smtClean="0">
                                  <a:latin typeface="Cambria Math" panose="02040503050406030204" pitchFamily="18" charset="0"/>
                                  <a:ea typeface="+mn-ea"/>
                                  <a:cs typeface="Times New Roman" panose="02020603050405020304" pitchFamily="18" charset="0"/>
                                </a:rPr>
                                <m:t>𝑧</m:t>
                              </m:r>
                            </m:sub>
                          </m:sSub>
                        </m:den>
                      </m:f>
                      <m:r>
                        <a:rPr lang="en-US" altLang="zh-CN" sz="2000" b="0" i="1" smtClean="0">
                          <a:latin typeface="Cambria Math" panose="02040503050406030204" pitchFamily="18" charset="0"/>
                          <a:ea typeface="+mn-ea"/>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Sub>
                        </m:den>
                      </m:f>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𝑖𝑛</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bSup>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b>
                          </m:sSub>
                        </m:e>
                      </m:d>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Sub>
                        </m:den>
                      </m:f>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𝑖𝑛</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up>
                      </m:sSubSup>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b>
                          </m:sSub>
                        </m:e>
                      </m:d>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Sub>
                        </m:den>
                      </m:f>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up>
                      </m:sSubSup>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sub>
                          </m:sSub>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𝑧</m:t>
                              </m:r>
                            </m:e>
                            <m:sub>
                              <m:r>
                                <a:rPr lang="en-US" altLang="zh-CN" sz="2000" i="1">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sub>
                          </m:sSub>
                        </m:num>
                        <m:den>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𝑤</m:t>
                              </m:r>
                            </m:e>
                            <m:sub>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sub>
                          </m:sSub>
                        </m:den>
                      </m:f>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dirty="0">
                  <a:latin typeface="+mn-ea"/>
                  <a:ea typeface="+mn-ea"/>
                  <a:cs typeface="Times New Roman" panose="02020603050405020304" pitchFamily="18" charset="0"/>
                </a:endParaRPr>
              </a:p>
              <a:p>
                <a:pPr marL="0" indent="0" algn="just">
                  <a:buNone/>
                </a:pPr>
                <a:r>
                  <a:rPr lang="zh-CN" altLang="en-US" sz="2400" dirty="0">
                    <a:latin typeface="+mn-ea"/>
                    <a:ea typeface="+mn-ea"/>
                    <a:cs typeface="Times New Roman" panose="02020603050405020304" pitchFamily="18" charset="0"/>
                  </a:rPr>
                  <a:t>从上式中，注意到两点</a:t>
                </a:r>
                <a:endParaRPr lang="en-US" altLang="zh-CN" sz="2400" dirty="0">
                  <a:latin typeface="+mn-ea"/>
                  <a:ea typeface="+mn-ea"/>
                  <a:cs typeface="Times New Roman" panose="02020603050405020304" pitchFamily="18" charset="0"/>
                </a:endParaRPr>
              </a:p>
              <a:p>
                <a:pPr marL="0" indent="0" algn="just">
                  <a:buNone/>
                </a:pPr>
                <a:r>
                  <a:rPr lang="zh-CN" altLang="en-US" sz="2400" dirty="0">
                    <a:latin typeface="+mn-ea"/>
                    <a:ea typeface="+mn-ea"/>
                    <a:cs typeface="Times New Roman" panose="02020603050405020304" pitchFamily="18" charset="0"/>
                  </a:rPr>
                  <a:t>（</a:t>
                </a:r>
                <a:r>
                  <a:rPr lang="en-US" altLang="zh-CN" sz="2400" dirty="0">
                    <a:latin typeface="+mn-ea"/>
                    <a:ea typeface="+mn-ea"/>
                    <a:cs typeface="Times New Roman" panose="02020603050405020304" pitchFamily="18" charset="0"/>
                  </a:rPr>
                  <a:t>1</a:t>
                </a:r>
                <a:r>
                  <a:rPr lang="zh-CN" altLang="en-US" sz="2400" dirty="0">
                    <a:latin typeface="+mn-ea"/>
                    <a:ea typeface="+mn-ea"/>
                    <a:cs typeface="Times New Roman" panose="02020603050405020304" pitchFamily="18" charset="0"/>
                  </a:rPr>
                  <a:t>）梯度的表达式是循环的：计算时间步</a:t>
                </a:r>
                <a14:m>
                  <m:oMath xmlns:m="http://schemas.openxmlformats.org/officeDocument/2006/math">
                    <m:r>
                      <a:rPr lang="en-US" altLang="zh-CN" sz="2400" i="1" dirty="0" smtClean="0">
                        <a:latin typeface="Cambria Math" panose="02040503050406030204" pitchFamily="18" charset="0"/>
                        <a:ea typeface="+mn-ea"/>
                        <a:cs typeface="Times New Roman" panose="02020603050405020304" pitchFamily="18" charset="0"/>
                      </a:rPr>
                      <m:t>𝑡</m:t>
                    </m:r>
                  </m:oMath>
                </a14:m>
                <a:r>
                  <a:rPr lang="zh-CN" altLang="en-US" sz="2400" dirty="0">
                    <a:latin typeface="+mn-ea"/>
                    <a:ea typeface="+mn-ea"/>
                    <a:cs typeface="Times New Roman" panose="02020603050405020304" pitchFamily="18" charset="0"/>
                  </a:rPr>
                  <a:t>对梯度的贡献要</a:t>
                </a:r>
                <a:r>
                  <a:rPr lang="zh-CN" altLang="en-US" sz="2400" dirty="0">
                    <a:latin typeface="Times New Roman" panose="02020603050405020304" pitchFamily="18" charset="0"/>
                    <a:ea typeface="+mn-ea"/>
                    <a:cs typeface="Times New Roman" panose="02020603050405020304" pitchFamily="18" charset="0"/>
                  </a:rPr>
                  <a:t>用到时间步</a:t>
                </a:r>
                <a14:m>
                  <m:oMath xmlns:m="http://schemas.openxmlformats.org/officeDocument/2006/math">
                    <m:r>
                      <a:rPr lang="en-US" altLang="zh-CN" sz="2400" i="1" dirty="0" smtClean="0">
                        <a:latin typeface="Cambria Math" panose="02040503050406030204" pitchFamily="18" charset="0"/>
                        <a:ea typeface="+mn-ea"/>
                        <a:cs typeface="Times New Roman" panose="02020603050405020304" pitchFamily="18" charset="0"/>
                      </a:rPr>
                      <m:t>𝑡</m:t>
                    </m:r>
                    <m:r>
                      <a:rPr lang="en-US" altLang="zh-CN" sz="2400" i="1" dirty="0" smtClean="0">
                        <a:latin typeface="Cambria Math" panose="02040503050406030204" pitchFamily="18" charset="0"/>
                        <a:ea typeface="+mn-ea"/>
                        <a:cs typeface="Times New Roman" panose="02020603050405020304" pitchFamily="18" charset="0"/>
                      </a:rPr>
                      <m:t>−</m:t>
                    </m:r>
                    <m:r>
                      <a:rPr lang="en-US" altLang="zh-CN" sz="2400" i="1" dirty="0" smtClean="0">
                        <a:latin typeface="Cambria Math" panose="02040503050406030204" pitchFamily="18" charset="0"/>
                        <a:ea typeface="+mn-ea"/>
                        <a:cs typeface="Times New Roman" panose="02020603050405020304" pitchFamily="18" charset="0"/>
                      </a:rPr>
                      <m:t>1</m:t>
                    </m:r>
                  </m:oMath>
                </a14:m>
                <a:r>
                  <a:rPr lang="zh-CN" altLang="en-US" sz="2400" dirty="0">
                    <a:latin typeface="Times New Roman" panose="02020603050405020304" pitchFamily="18" charset="0"/>
                    <a:ea typeface="+mn-ea"/>
                    <a:cs typeface="Times New Roman" panose="02020603050405020304" pitchFamily="18" charset="0"/>
                  </a:rPr>
                  <a:t>的贡献。</a:t>
                </a:r>
                <a:endParaRPr lang="en-US" altLang="zh-CN" sz="2400" dirty="0">
                  <a:latin typeface="Times New Roman" panose="02020603050405020304" pitchFamily="18" charset="0"/>
                  <a:ea typeface="+mn-ea"/>
                  <a:cs typeface="Times New Roman" panose="02020603050405020304" pitchFamily="18" charset="0"/>
                </a:endParaRPr>
              </a:p>
              <a:p>
                <a:pPr marL="0" indent="0" algn="just">
                  <a:buNone/>
                </a:pPr>
                <a:r>
                  <a:rPr lang="zh-CN" altLang="en-US" sz="2400"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2</a:t>
                </a:r>
                <a:r>
                  <a:rPr lang="zh-CN" altLang="en-US" sz="2400" dirty="0">
                    <a:latin typeface="Times New Roman" panose="02020603050405020304" pitchFamily="18" charset="0"/>
                    <a:ea typeface="+mn-ea"/>
                    <a:cs typeface="Times New Roman" panose="02020603050405020304" pitchFamily="18" charset="0"/>
                  </a:rPr>
                  <a:t>）时间步</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𝑇</m:t>
                    </m:r>
                  </m:oMath>
                </a14:m>
                <a:r>
                  <a:rPr lang="zh-CN" altLang="en-US" sz="2400" dirty="0">
                    <a:latin typeface="Times New Roman" panose="02020603050405020304" pitchFamily="18" charset="0"/>
                    <a:ea typeface="+mn-ea"/>
                    <a:cs typeface="Times New Roman" panose="02020603050405020304" pitchFamily="18" charset="0"/>
                  </a:rPr>
                  <a:t>的梯度将包括与</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𝑧</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nary>
                      <m:naryPr>
                        <m:chr m:val="∏"/>
                        <m:ctrlPr>
                          <a:rPr lang="en-US" altLang="zh-CN" sz="2400" b="0" i="1" smtClean="0">
                            <a:latin typeface="Cambria Math" panose="02040503050406030204" pitchFamily="18" charset="0"/>
                            <a:ea typeface="+mn-ea"/>
                            <a:cs typeface="Times New Roman" panose="02020603050405020304" pitchFamily="18" charset="0"/>
                          </a:rPr>
                        </m:ctrlPr>
                      </m:naryPr>
                      <m:sub>
                        <m:r>
                          <a:rPr lang="en-US" altLang="zh-CN" sz="2400" b="0" i="1" smtClean="0">
                            <a:latin typeface="Cambria Math" panose="02040503050406030204" pitchFamily="18" charset="0"/>
                            <a:ea typeface="+mn-ea"/>
                            <a:cs typeface="Times New Roman" panose="02020603050405020304" pitchFamily="18" charset="0"/>
                          </a:rPr>
                          <m:t>𝑡</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sub>
                      <m:sup>
                        <m:r>
                          <a:rPr lang="en-US" altLang="zh-CN" sz="2400" b="0" i="1" smtClean="0">
                            <a:latin typeface="Cambria Math" panose="02040503050406030204" pitchFamily="18" charset="0"/>
                            <a:ea typeface="+mn-ea"/>
                            <a:cs typeface="Times New Roman" panose="02020603050405020304" pitchFamily="18" charset="0"/>
                          </a:rPr>
                          <m:t>𝑇</m:t>
                        </m:r>
                      </m:sup>
                      <m:e>
                        <m:sSubSup>
                          <m:sSubSupPr>
                            <m:ctrlPr>
                              <a:rPr lang="en-US" altLang="zh-CN" sz="2400" b="0" i="1" smtClean="0">
                                <a:latin typeface="Cambria Math" panose="02040503050406030204" pitchFamily="18" charset="0"/>
                                <a:ea typeface="+mn-ea"/>
                                <a:cs typeface="Times New Roman" panose="02020603050405020304" pitchFamily="18" charset="0"/>
                              </a:rPr>
                            </m:ctrlPr>
                          </m:sSubSupPr>
                          <m:e>
                            <m:r>
                              <a:rPr lang="en-US" altLang="zh-CN" sz="2400" b="0" i="1" smtClean="0">
                                <a:latin typeface="Cambria Math" panose="02040503050406030204" pitchFamily="18" charset="0"/>
                                <a:ea typeface="+mn-ea"/>
                                <a:cs typeface="Times New Roman" panose="02020603050405020304" pitchFamily="18" charset="0"/>
                              </a:rPr>
                              <m:t>𝑔</m:t>
                            </m:r>
                          </m:e>
                          <m:sub>
                            <m:r>
                              <a:rPr lang="en-US" altLang="zh-CN" sz="2400" b="0" i="1" smtClean="0">
                                <a:latin typeface="Cambria Math" panose="02040503050406030204" pitchFamily="18" charset="0"/>
                                <a:ea typeface="+mn-ea"/>
                                <a:cs typeface="Times New Roman" panose="02020603050405020304" pitchFamily="18" charset="0"/>
                              </a:rPr>
                              <m:t>𝑧</m:t>
                            </m:r>
                          </m:sub>
                          <m:sup>
                            <m:r>
                              <a:rPr lang="en-US" altLang="zh-CN" sz="2400" b="0" i="1" smtClean="0">
                                <a:latin typeface="Cambria Math" panose="02040503050406030204" pitchFamily="18" charset="0"/>
                                <a:ea typeface="+mn-ea"/>
                                <a:cs typeface="Times New Roman" panose="02020603050405020304" pitchFamily="18" charset="0"/>
                              </a:rPr>
                              <m:t>′</m:t>
                            </m:r>
                          </m:sup>
                        </m:sSubSup>
                        <m:r>
                          <a:rPr lang="en-US" altLang="zh-CN" sz="2400" b="0" i="1" smtClean="0">
                            <a:latin typeface="Cambria Math" panose="02040503050406030204" pitchFamily="18" charset="0"/>
                            <a:ea typeface="+mn-ea"/>
                            <a:cs typeface="Times New Roman" panose="02020603050405020304" pitchFamily="18" charset="0"/>
                          </a:rPr>
                          <m:t>(</m:t>
                        </m:r>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i="1">
                                <a:latin typeface="Cambria Math" panose="02040503050406030204" pitchFamily="18" charset="0"/>
                                <a:ea typeface="+mn-ea"/>
                                <a:cs typeface="Times New Roman" panose="02020603050405020304" pitchFamily="18" charset="0"/>
                              </a:rPr>
                              <m:t>𝑖</m:t>
                            </m:r>
                            <m:r>
                              <a:rPr lang="en-US" altLang="zh-CN" sz="2400" b="0" i="1" smtClean="0">
                                <a:latin typeface="Cambria Math" panose="02040503050406030204" pitchFamily="18" charset="0"/>
                                <a:ea typeface="+mn-ea"/>
                                <a:cs typeface="Times New Roman" panose="02020603050405020304" pitchFamily="18" charset="0"/>
                              </a:rPr>
                              <m:t>𝑛</m:t>
                            </m:r>
                          </m:e>
                          <m:sub>
                            <m:r>
                              <a:rPr lang="en-US" altLang="zh-CN" sz="2400" b="0" i="1" smtClean="0">
                                <a:latin typeface="Cambria Math" panose="02040503050406030204" pitchFamily="18" charset="0"/>
                                <a:ea typeface="+mn-ea"/>
                                <a:cs typeface="Times New Roman" panose="02020603050405020304" pitchFamily="18" charset="0"/>
                              </a:rPr>
                              <m:t>𝑧</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𝑡</m:t>
                            </m:r>
                          </m:sub>
                        </m:sSub>
                        <m:r>
                          <a:rPr lang="en-US" altLang="zh-CN" sz="2400" b="0" i="1" smtClean="0">
                            <a:latin typeface="Cambria Math" panose="02040503050406030204" pitchFamily="18" charset="0"/>
                            <a:ea typeface="+mn-ea"/>
                            <a:cs typeface="Times New Roman" panose="02020603050405020304" pitchFamily="18" charset="0"/>
                          </a:rPr>
                          <m:t>)</m:t>
                        </m:r>
                      </m:e>
                    </m:nary>
                  </m:oMath>
                </a14:m>
                <a:r>
                  <a:rPr lang="zh-CN" altLang="en-US" sz="2400" dirty="0">
                    <a:latin typeface="Times New Roman" panose="02020603050405020304" pitchFamily="18" charset="0"/>
                    <a:ea typeface="+mn-ea"/>
                    <a:cs typeface="Times New Roman" panose="02020603050405020304" pitchFamily="18" charset="0"/>
                  </a:rPr>
                  <a:t>成正比的项。对于</a:t>
                </a:r>
                <a:r>
                  <a:rPr lang="en-US" altLang="zh-CN" sz="2400" dirty="0">
                    <a:latin typeface="Times New Roman" panose="02020603050405020304" pitchFamily="18" charset="0"/>
                    <a:ea typeface="+mn-ea"/>
                    <a:cs typeface="Times New Roman" panose="02020603050405020304" pitchFamily="18" charset="0"/>
                  </a:rPr>
                  <a:t>sigmoid</a:t>
                </a:r>
                <a:r>
                  <a:rPr lang="zh-CN" altLang="en-US" sz="2400"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tanh</a:t>
                </a:r>
                <a:r>
                  <a:rPr lang="zh-CN" altLang="en-US" sz="2400" dirty="0">
                    <a:latin typeface="Times New Roman" panose="02020603050405020304" pitchFamily="18" charset="0"/>
                    <a:ea typeface="+mn-ea"/>
                    <a:cs typeface="Times New Roman" panose="02020603050405020304" pitchFamily="18" charset="0"/>
                  </a:rPr>
                  <a:t>和</a:t>
                </a:r>
                <a:r>
                  <a:rPr lang="en-US" altLang="zh-CN" sz="2400" dirty="0" err="1">
                    <a:latin typeface="Times New Roman" panose="02020603050405020304" pitchFamily="18" charset="0"/>
                    <a:ea typeface="+mn-ea"/>
                    <a:cs typeface="Times New Roman" panose="02020603050405020304" pitchFamily="18" charset="0"/>
                  </a:rPr>
                  <a:t>ReLU</a:t>
                </a:r>
                <a:r>
                  <a:rPr lang="zh-CN" altLang="en-US" sz="2400" dirty="0">
                    <a:latin typeface="Times New Roman" panose="02020603050405020304" pitchFamily="18" charset="0"/>
                    <a:ea typeface="+mn-ea"/>
                    <a:cs typeface="Times New Roman" panose="02020603050405020304" pitchFamily="18" charset="0"/>
                  </a:rPr>
                  <a:t>激活函数，导数</a:t>
                </a:r>
                <a14:m>
                  <m:oMath xmlns:m="http://schemas.openxmlformats.org/officeDocument/2006/math">
                    <m:sSup>
                      <m:sSupPr>
                        <m:ctrlPr>
                          <a:rPr lang="en-US" altLang="zh-CN" sz="2400" b="0" i="1" smtClean="0">
                            <a:latin typeface="Cambria Math" panose="02040503050406030204" pitchFamily="18" charset="0"/>
                            <a:ea typeface="+mn-ea"/>
                            <a:cs typeface="Times New Roman" panose="02020603050405020304" pitchFamily="18" charset="0"/>
                          </a:rPr>
                        </m:ctrlPr>
                      </m:sSupPr>
                      <m:e>
                        <m:r>
                          <a:rPr lang="en-US" altLang="zh-CN" sz="2400" b="0" i="1" smtClean="0">
                            <a:latin typeface="Cambria Math" panose="02040503050406030204" pitchFamily="18" charset="0"/>
                            <a:ea typeface="+mn-ea"/>
                            <a:cs typeface="Times New Roman" panose="02020603050405020304" pitchFamily="18" charset="0"/>
                          </a:rPr>
                          <m:t>𝑔</m:t>
                        </m:r>
                      </m:e>
                      <m:sup>
                        <m:r>
                          <a:rPr lang="en-US" altLang="zh-CN" sz="2400" b="0" i="1" smtClean="0">
                            <a:latin typeface="Cambria Math" panose="02040503050406030204" pitchFamily="18" charset="0"/>
                            <a:ea typeface="+mn-ea"/>
                            <a:cs typeface="Times New Roman" panose="02020603050405020304" pitchFamily="18" charset="0"/>
                          </a:rPr>
                          <m:t>′</m:t>
                        </m:r>
                      </m:sup>
                    </m:sSup>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1</m:t>
                    </m:r>
                  </m:oMath>
                </a14:m>
                <a:r>
                  <a:rPr lang="zh-CN" altLang="en-US" sz="2400" dirty="0">
                    <a:latin typeface="Times New Roman" panose="02020603050405020304" pitchFamily="18" charset="0"/>
                    <a:ea typeface="+mn-ea"/>
                    <a:cs typeface="Times New Roman" panose="02020603050405020304" pitchFamily="18" charset="0"/>
                  </a:rPr>
                  <a:t>，因此，如果</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𝑤</m:t>
                        </m:r>
                      </m:e>
                      <m:sub>
                        <m:r>
                          <a:rPr lang="en-US" altLang="zh-CN" sz="2400" b="0" i="1" smtClean="0">
                            <a:latin typeface="Cambria Math" panose="02040503050406030204" pitchFamily="18" charset="0"/>
                            <a:ea typeface="+mn-ea"/>
                            <a:cs typeface="Times New Roman" panose="02020603050405020304" pitchFamily="18" charset="0"/>
                          </a:rPr>
                          <m:t>𝑧</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𝑧</m:t>
                        </m:r>
                      </m:sub>
                    </m:sSub>
                    <m:r>
                      <a:rPr lang="en-US" altLang="zh-CN" sz="2400" b="0" i="1" smtClean="0">
                        <a:latin typeface="Cambria Math" panose="02040503050406030204" pitchFamily="18" charset="0"/>
                        <a:ea typeface="+mn-ea"/>
                        <a:cs typeface="Times New Roman" panose="02020603050405020304" pitchFamily="18" charset="0"/>
                      </a:rPr>
                      <m:t>&lt;</m:t>
                    </m:r>
                    <m:r>
                      <a:rPr lang="en-US" altLang="zh-CN" sz="2400" b="0" i="1" smtClean="0">
                        <a:latin typeface="Cambria Math" panose="02040503050406030204" pitchFamily="18" charset="0"/>
                        <a:ea typeface="+mn-ea"/>
                        <a:cs typeface="Times New Roman" panose="02020603050405020304" pitchFamily="18" charset="0"/>
                      </a:rPr>
                      <m:t>1</m:t>
                    </m:r>
                  </m:oMath>
                </a14:m>
                <a:r>
                  <a:rPr lang="zh-CN" altLang="en-US" sz="2400" dirty="0">
                    <a:latin typeface="Times New Roman" panose="02020603050405020304" pitchFamily="18" charset="0"/>
                    <a:ea typeface="+mn-ea"/>
                    <a:cs typeface="Times New Roman" panose="02020603050405020304" pitchFamily="18" charset="0"/>
                  </a:rPr>
                  <a:t>，简单</a:t>
                </a:r>
                <a:r>
                  <a:rPr lang="en-US" altLang="zh-CN" sz="2400" dirty="0">
                    <a:latin typeface="Times New Roman" panose="02020603050405020304" pitchFamily="18" charset="0"/>
                    <a:ea typeface="+mn-ea"/>
                    <a:cs typeface="Times New Roman" panose="02020603050405020304" pitchFamily="18" charset="0"/>
                  </a:rPr>
                  <a:t>RNN</a:t>
                </a:r>
                <a:r>
                  <a:rPr lang="zh-CN" altLang="en-US" sz="2400" dirty="0">
                    <a:latin typeface="Times New Roman" panose="02020603050405020304" pitchFamily="18" charset="0"/>
                    <a:ea typeface="+mn-ea"/>
                    <a:cs typeface="Times New Roman" panose="02020603050405020304" pitchFamily="18" charset="0"/>
                  </a:rPr>
                  <a:t>必然会面临梯度消失的问题。如果</a:t>
                </a:r>
                <a14:m>
                  <m:oMath xmlns:m="http://schemas.openxmlformats.org/officeDocument/2006/math">
                    <m:sSub>
                      <m:sSubPr>
                        <m:ctrlPr>
                          <a:rPr lang="en-US" altLang="zh-CN" sz="2400" i="1">
                            <a:latin typeface="Cambria Math" panose="02040503050406030204" pitchFamily="18" charset="0"/>
                            <a:ea typeface="+mn-ea"/>
                            <a:cs typeface="Times New Roman" panose="02020603050405020304" pitchFamily="18" charset="0"/>
                          </a:rPr>
                        </m:ctrlPr>
                      </m:sSubPr>
                      <m:e>
                        <m:r>
                          <a:rPr lang="en-US" altLang="zh-CN" sz="2400" i="1">
                            <a:latin typeface="Cambria Math" panose="02040503050406030204" pitchFamily="18" charset="0"/>
                            <a:ea typeface="+mn-ea"/>
                            <a:cs typeface="Times New Roman" panose="02020603050405020304" pitchFamily="18" charset="0"/>
                          </a:rPr>
                          <m:t>𝑤</m:t>
                        </m:r>
                      </m:e>
                      <m:sub>
                        <m:r>
                          <a:rPr lang="en-US" altLang="zh-CN" sz="2400" i="1">
                            <a:latin typeface="Cambria Math" panose="02040503050406030204" pitchFamily="18" charset="0"/>
                            <a:ea typeface="+mn-ea"/>
                            <a:cs typeface="Times New Roman" panose="02020603050405020304" pitchFamily="18" charset="0"/>
                          </a:rPr>
                          <m:t>𝑧</m:t>
                        </m:r>
                        <m:r>
                          <a:rPr lang="en-US" altLang="zh-CN" sz="2400" i="1">
                            <a:latin typeface="Cambria Math" panose="02040503050406030204" pitchFamily="18" charset="0"/>
                            <a:ea typeface="+mn-ea"/>
                            <a:cs typeface="Times New Roman" panose="02020603050405020304" pitchFamily="18" charset="0"/>
                          </a:rPr>
                          <m:t>,</m:t>
                        </m:r>
                        <m:r>
                          <a:rPr lang="en-US" altLang="zh-CN" sz="2400" i="1">
                            <a:latin typeface="Cambria Math" panose="02040503050406030204" pitchFamily="18" charset="0"/>
                            <a:ea typeface="+mn-ea"/>
                            <a:cs typeface="Times New Roman" panose="02020603050405020304" pitchFamily="18" charset="0"/>
                          </a:rPr>
                          <m:t>𝑧</m:t>
                        </m:r>
                      </m:sub>
                    </m:sSub>
                    <m:r>
                      <a:rPr lang="en-US" altLang="zh-CN" sz="2400" b="0" i="1" smtClean="0">
                        <a:latin typeface="Cambria Math" panose="02040503050406030204" pitchFamily="18" charset="0"/>
                        <a:ea typeface="+mn-ea"/>
                        <a:cs typeface="Times New Roman" panose="02020603050405020304" pitchFamily="18" charset="0"/>
                      </a:rPr>
                      <m:t>&gt;</m:t>
                    </m:r>
                    <m:r>
                      <a:rPr lang="en-US" altLang="zh-CN" sz="2400" i="1">
                        <a:latin typeface="Cambria Math" panose="02040503050406030204" pitchFamily="18" charset="0"/>
                        <a:ea typeface="+mn-ea"/>
                        <a:cs typeface="Times New Roman" panose="02020603050405020304" pitchFamily="18" charset="0"/>
                      </a:rPr>
                      <m:t>1</m:t>
                    </m:r>
                  </m:oMath>
                </a14:m>
                <a:r>
                  <a:rPr lang="zh-CN" altLang="en-US" sz="2400" dirty="0">
                    <a:latin typeface="Times New Roman" panose="02020603050405020304" pitchFamily="18" charset="0"/>
                    <a:ea typeface="+mn-ea"/>
                    <a:cs typeface="Times New Roman" panose="02020603050405020304" pitchFamily="18" charset="0"/>
                  </a:rPr>
                  <a:t>，可能会面临梯度爆炸的问题。</a:t>
                </a:r>
                <a:endParaRPr lang="zh-CN" altLang="en-US" sz="2400" dirty="0">
                  <a:latin typeface="Times New Roman" panose="02020603050405020304" pitchFamily="18" charset="0"/>
                  <a:ea typeface="+mn-ea"/>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54360" y="1340768"/>
                <a:ext cx="8435280" cy="5328592"/>
              </a:xfrm>
              <a:blipFill rotWithShape="1">
                <a:blip r:embed="rId1"/>
                <a:stretch>
                  <a:fillRect t="-5" r="7" b="11"/>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高阶导数</a:t>
            </a:r>
            <a:endPar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 </a:t>
            </a:r>
            <a:r>
              <a:rPr lang="zh-CN" altLang="en-US" sz="3200" dirty="0"/>
              <a:t>高阶导数</a:t>
            </a:r>
            <a:endParaRPr lang="zh-CN" altLang="en-US" sz="32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latin typeface="Georgia" panose="02040502050405020303" pitchFamily="18" charset="0"/>
                  </a:rPr>
                  <a:t>到目前为止，我们已经讨论了梯度，即一阶导数。有时，我们对高阶导数感兴趣，例如，当我们想使用牛顿法进行优化时，需要二阶导数。</a:t>
                </a:r>
                <a:endParaRPr kumimoji="1" lang="en-US" altLang="zh-CN" sz="2400" dirty="0">
                  <a:latin typeface="Georgia" panose="02040502050405020303" pitchFamily="18" charset="0"/>
                </a:endParaRPr>
              </a:p>
              <a:p>
                <a:r>
                  <a:rPr kumimoji="1" lang="zh-CN" altLang="en-US" sz="2400" dirty="0">
                    <a:latin typeface="Georgia" panose="02040502050405020303" pitchFamily="18" charset="0"/>
                  </a:rPr>
                  <a:t>我们讨论了用多项式逼近函数的泰勒级数。而在多变量的情况下，我们也可以做相同的事情。</a:t>
                </a:r>
                <a:endParaRPr kumimoji="1" lang="en-US" altLang="zh-CN" sz="2400" dirty="0">
                  <a:latin typeface="Georgia" panose="02040502050405020303" pitchFamily="18" charset="0"/>
                </a:endParaRPr>
              </a:p>
              <a:p>
                <a:r>
                  <a:rPr kumimoji="1" lang="zh-CN" altLang="en-US" sz="2400" dirty="0">
                    <a:latin typeface="Georgia" panose="02040502050405020303" pitchFamily="18" charset="0"/>
                  </a:rPr>
                  <a:t>首先定义一些符号：</a:t>
                </a:r>
                <a:endParaRPr kumimoji="1" lang="en-US" altLang="zh-CN" sz="2400" dirty="0">
                  <a:latin typeface="Georgia" panose="02040502050405020303" pitchFamily="18" charset="0"/>
                </a:endParaRPr>
              </a:p>
              <a:p>
                <a:pPr lvl="1"/>
                <a:r>
                  <a:rPr kumimoji="1" lang="zh-CN" altLang="en-US" sz="2000" dirty="0">
                    <a:latin typeface="Georgia" panose="02040502050405020303" pitchFamily="18" charset="0"/>
                  </a:rPr>
                  <a:t>考虑有两个变量</a:t>
                </a:r>
                <a14:m>
                  <m:oMath xmlns:m="http://schemas.openxmlformats.org/officeDocument/2006/math">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𝑦</m:t>
                    </m:r>
                  </m:oMath>
                </a14:m>
                <a:r>
                  <a:rPr kumimoji="1" lang="zh-CN" altLang="en-US" sz="2000" dirty="0">
                    <a:latin typeface="Georgia" panose="02040502050405020303" pitchFamily="18" charset="0"/>
                  </a:rPr>
                  <a:t>的函数</a:t>
                </a:r>
                <a14:m>
                  <m:oMath xmlns:m="http://schemas.openxmlformats.org/officeDocument/2006/math">
                    <m:r>
                      <a:rPr lang="en-US" altLang="zh-CN" sz="2000" i="1">
                        <a:latin typeface="Cambria Math" panose="02040503050406030204" pitchFamily="18" charset="0"/>
                      </a:rPr>
                      <m:t>𝑓</m:t>
                    </m:r>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a:latin typeface="Cambria Math" panose="02040503050406030204" pitchFamily="18" charset="0"/>
                          </a:rPr>
                          <m:t>2</m:t>
                        </m:r>
                      </m:sup>
                    </m:sSup>
                    <m:r>
                      <a:rPr lang="en-US" altLang="zh-CN" sz="2000">
                        <a:latin typeface="Cambria Math" panose="02040503050406030204" pitchFamily="18" charset="0"/>
                      </a:rPr>
                      <m:t>→</m:t>
                    </m:r>
                    <m:r>
                      <a:rPr lang="en-US" altLang="zh-CN" sz="2000" i="1">
                        <a:latin typeface="Cambria Math" panose="02040503050406030204" pitchFamily="18" charset="0"/>
                      </a:rPr>
                      <m:t>ℝ</m:t>
                    </m:r>
                  </m:oMath>
                </a14:m>
                <a:r>
                  <a:rPr kumimoji="1" lang="zh-CN" altLang="en-US" sz="2000" dirty="0">
                    <a:latin typeface="Georgia" panose="02040502050405020303" pitchFamily="18" charset="0"/>
                  </a:rPr>
                  <a:t>。对高阶偏导数（和梯度），我们使用以下表示法：</a:t>
                </a:r>
                <a:endParaRPr kumimoji="1" lang="en-US" altLang="zh-CN" sz="2000" dirty="0">
                  <a:latin typeface="Georgia" panose="02040502050405020303" pitchFamily="18" charset="0"/>
                </a:endParaRPr>
              </a:p>
              <a:p>
                <a:pPr lvl="2">
                  <a:buFont typeface="Wingdings" panose="05000000000000000000" pitchFamily="2" charset="2"/>
                  <a:buChar char="l"/>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den>
                    </m:f>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为</a:t>
                </a:r>
                <a14:m>
                  <m:oMath xmlns:m="http://schemas.openxmlformats.org/officeDocument/2006/math">
                    <m:r>
                      <a:rPr lang="en-US" altLang="zh-CN" sz="1800" i="1">
                        <a:latin typeface="Cambria Math" panose="02040503050406030204" pitchFamily="18" charset="0"/>
                      </a:rPr>
                      <m:t>𝑓</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关于</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的二阶偏导。</a:t>
                </a:r>
                <a:endParaRPr lang="zh-CN" altLang="zh-CN" sz="1800" dirty="0">
                  <a:effectLst/>
                  <a:latin typeface="黑体" panose="02010609060101010101" pitchFamily="2" charset="-122"/>
                  <a:ea typeface="黑体" panose="02010609060101010101" pitchFamily="2" charset="-122"/>
                  <a:cs typeface="Times New Roman" panose="02020603050405020304" pitchFamily="18" charset="0"/>
                </a:endParaRPr>
              </a:p>
              <a:p>
                <a:pPr lvl="2">
                  <a:buFont typeface="Wingdings" panose="05000000000000000000" pitchFamily="2" charset="2"/>
                  <a:buChar char="l"/>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p>
                        </m:sSup>
                      </m:den>
                    </m:f>
                    <m:r>
                      <a:rPr lang="zh-CN" altLang="en-US" sz="1800" i="1">
                        <a:latin typeface="Cambria Math" panose="02040503050406030204" pitchFamily="18" charset="0"/>
                        <a:ea typeface="等线" panose="02010600030101010101" pitchFamily="2" charset="-122"/>
                        <a:cs typeface="Times New Roman" panose="02020603050405020304" pitchFamily="18" charset="0"/>
                      </a:rPr>
                      <m:t>为</m:t>
                    </m:r>
                    <m:r>
                      <a:rPr lang="en-US" altLang="zh-CN" sz="1800" i="1">
                        <a:latin typeface="Cambria Math" panose="02040503050406030204" pitchFamily="18" charset="0"/>
                      </a:rPr>
                      <m:t>𝑓</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关于</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的</a:t>
                </a:r>
                <a14:m>
                  <m:oMath xmlns:m="http://schemas.openxmlformats.org/officeDocument/2006/math">
                    <m:r>
                      <a:rPr lang="en-US" altLang="zh-CN" sz="1800" b="0" i="1" smtClean="0">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阶偏导。</a:t>
                </a:r>
                <a:endParaRPr lang="zh-CN" altLang="zh-CN" sz="1800" dirty="0">
                  <a:effectLst/>
                  <a:latin typeface="黑体" panose="02010609060101010101" pitchFamily="2" charset="-122"/>
                  <a:ea typeface="黑体" panose="02010609060101010101" pitchFamily="2" charset="-122"/>
                  <a:cs typeface="Times New Roman" panose="02020603050405020304" pitchFamily="18" charset="0"/>
                </a:endParaRPr>
              </a:p>
              <a:p>
                <a:pPr lvl="2">
                  <a:buFont typeface="Wingdings" panose="05000000000000000000" pitchFamily="2" charset="2"/>
                  <a:buChar char="l"/>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en>
                        </m:f>
                      </m:e>
                    </m:d>
                    <m:r>
                      <a:rPr lang="zh-CN" altLang="en-US" sz="1800" i="1">
                        <a:latin typeface="Cambria Math" panose="02040503050406030204" pitchFamily="18" charset="0"/>
                        <a:ea typeface="等线" panose="02010600030101010101" pitchFamily="2" charset="-122"/>
                        <a:cs typeface="Times New Roman" panose="02020603050405020304" pitchFamily="18" charset="0"/>
                      </a:rPr>
                      <m:t>为</m:t>
                    </m:r>
                    <m:r>
                      <a:rPr lang="en-US" altLang="zh-CN" sz="1800" i="1">
                        <a:latin typeface="Cambria Math" panose="02040503050406030204" pitchFamily="18" charset="0"/>
                      </a:rPr>
                      <m:t>𝑓</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先对</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求偏微分，然后对</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en-US" sz="1800" dirty="0">
                    <a:effectLst/>
                    <a:latin typeface="黑体" panose="02010609060101010101" pitchFamily="2" charset="-122"/>
                    <a:ea typeface="黑体" panose="02010609060101010101" pitchFamily="2" charset="-122"/>
                    <a:cs typeface="Times New Roman" panose="02020603050405020304" pitchFamily="18" charset="0"/>
                  </a:rPr>
                  <a:t>求偏微分得到的偏导数。</a:t>
                </a:r>
                <a:endParaRPr lang="zh-CN" altLang="zh-CN" sz="1800" dirty="0">
                  <a:effectLst/>
                  <a:latin typeface="黑体" panose="02010609060101010101" pitchFamily="2" charset="-122"/>
                  <a:ea typeface="黑体" panose="02010609060101010101" pitchFamily="2" charset="-122"/>
                  <a:cs typeface="Times New Roman" panose="02020603050405020304" pitchFamily="18" charset="0"/>
                </a:endParaRPr>
              </a:p>
              <a:p>
                <a:pPr lvl="2">
                  <a:buFont typeface="Wingdings" panose="05000000000000000000" pitchFamily="2" charset="2"/>
                  <a:buChar char="l"/>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den>
                        </m:f>
                      </m:e>
                    </m:d>
                    <m:r>
                      <a:rPr lang="zh-CN" altLang="en-US" sz="1800" i="1">
                        <a:latin typeface="Cambria Math" panose="02040503050406030204" pitchFamily="18" charset="0"/>
                        <a:ea typeface="等线" panose="02010600030101010101" pitchFamily="2" charset="-122"/>
                        <a:cs typeface="Times New Roman" panose="02020603050405020304" pitchFamily="18" charset="0"/>
                      </a:rPr>
                      <m:t>为</m:t>
                    </m:r>
                    <m:r>
                      <a:rPr lang="en-US" altLang="zh-CN" sz="1800" i="1">
                        <a:latin typeface="Cambria Math" panose="02040503050406030204" pitchFamily="18" charset="0"/>
                      </a:rPr>
                      <m:t>𝑓</m:t>
                    </m:r>
                  </m:oMath>
                </a14:m>
                <a:r>
                  <a:rPr lang="zh-CN" altLang="en-US" sz="1800" dirty="0">
                    <a:latin typeface="黑体" panose="02010609060101010101" pitchFamily="2" charset="-122"/>
                    <a:ea typeface="黑体" panose="02010609060101010101" pitchFamily="2" charset="-122"/>
                    <a:cs typeface="Times New Roman" panose="02020603050405020304" pitchFamily="18" charset="0"/>
                  </a:rPr>
                  <a:t>先对</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en-US" sz="1800" dirty="0">
                    <a:latin typeface="黑体" panose="02010609060101010101" pitchFamily="2" charset="-122"/>
                    <a:ea typeface="黑体" panose="02010609060101010101" pitchFamily="2" charset="-122"/>
                    <a:cs typeface="Times New Roman" panose="02020603050405020304" pitchFamily="18" charset="0"/>
                  </a:rPr>
                  <a:t>求偏微分，然后对</a:t>
                </a:r>
                <a14:m>
                  <m:oMath xmlns:m="http://schemas.openxmlformats.org/officeDocument/2006/math">
                    <m:r>
                      <a:rPr lang="en-US" altLang="zh-CN" sz="1800"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1800" dirty="0">
                    <a:latin typeface="黑体" panose="02010609060101010101" pitchFamily="2" charset="-122"/>
                    <a:ea typeface="黑体" panose="02010609060101010101" pitchFamily="2" charset="-122"/>
                    <a:cs typeface="Times New Roman" panose="02020603050405020304" pitchFamily="18" charset="0"/>
                  </a:rPr>
                  <a:t>求偏微分得到的偏导数。</a:t>
                </a:r>
                <a:endParaRPr lang="zh-CN" altLang="zh-CN" sz="1800" dirty="0">
                  <a:effectLst/>
                  <a:latin typeface="黑体" panose="02010609060101010101" pitchFamily="2" charset="-122"/>
                  <a:ea typeface="黑体" panose="02010609060101010101" pitchFamily="2" charset="-122"/>
                  <a:cs typeface="Times New Roman" panose="02020603050405020304" pitchFamily="18" charset="0"/>
                </a:endParaRPr>
              </a:p>
              <a:p>
                <a:pPr lvl="2"/>
                <a:endParaRPr kumimoji="1" lang="zh-CN" altLang="en-US" sz="1600" dirty="0">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293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高阶偏导数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0"/>
                <a:r>
                  <a:rPr lang="zh-CN" altLang="en-US" sz="2400" dirty="0">
                    <a:cs typeface="Times New Roman" panose="02020603050405020304" pitchFamily="18" charset="0"/>
                  </a:rPr>
                  <a:t>例：</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oMath>
                </a14:m>
                <a:r>
                  <a:rPr lang="zh-CN" altLang="en-US" sz="2400" dirty="0">
                    <a:cs typeface="Times New Roman" panose="02020603050405020304" pitchFamily="18" charset="0"/>
                  </a:rPr>
                  <a:t>，求二阶偏导数</a:t>
                </a:r>
                <a:r>
                  <a:rPr lang="zh-CN" altLang="en-US" sz="2400" dirty="0">
                    <a:solidFill>
                      <a:srgbClr val="FF0000"/>
                    </a:solidFill>
                    <a:cs typeface="Times New Roman" panose="02020603050405020304" pitchFamily="18" charset="0"/>
                  </a:rPr>
                  <a:t>？</a:t>
                </a:r>
                <a:endParaRPr lang="en-US" altLang="zh-CN" sz="2400" dirty="0">
                  <a:solidFill>
                    <a:srgbClr val="FF0000"/>
                  </a:solidFill>
                  <a:cs typeface="Times New Roman" panose="02020603050405020304" pitchFamily="18" charset="0"/>
                </a:endParaRPr>
              </a:p>
              <a:p>
                <a:pPr indent="0"/>
                <a:r>
                  <a:rPr lang="zh-CN" altLang="en-US" sz="2400" dirty="0">
                    <a:cs typeface="Times New Roman" panose="02020603050405020304" pitchFamily="18" charset="0"/>
                  </a:rPr>
                  <a:t>解：</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r>
                      <a:rPr lang="en-US" altLang="zh-CN" sz="2400" b="0" i="1" smtClean="0">
                        <a:latin typeface="Cambria Math" panose="02040503050406030204" pitchFamily="18" charset="0"/>
                      </a:rPr>
                      <m:t>,</m:t>
                    </m:r>
                  </m:oMath>
                </a14:m>
                <a:endParaRPr lang="en-US" altLang="zh-CN" sz="2400" b="0" dirty="0">
                  <a:cs typeface="Times New Roman" panose="02020603050405020304" pitchFamily="18" charset="0"/>
                </a:endParaRPr>
              </a:p>
              <a:p>
                <a:pPr lv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𝑥𝑥</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oMath>
                  </m:oMathPara>
                </a14:m>
                <a:endParaRPr lang="en-US" altLang="zh-CN" sz="2400" b="0" dirty="0">
                  <a:cs typeface="Times New Roman" panose="02020603050405020304" pitchFamily="18" charset="0"/>
                </a:endParaRPr>
              </a:p>
              <a:p>
                <a:pPr lvl="0" indent="0">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𝑓</m:t>
                          </m:r>
                        </m:e>
                        <m:sub>
                          <m:r>
                            <a:rPr lang="en-US" altLang="zh-CN" sz="2400" b="0" i="1" smtClean="0">
                              <a:solidFill>
                                <a:srgbClr val="FF0000"/>
                              </a:solidFill>
                              <a:latin typeface="Cambria Math" panose="02040503050406030204" pitchFamily="18" charset="0"/>
                            </a:rPr>
                            <m:t>𝑥𝑦</m:t>
                          </m:r>
                        </m:sub>
                      </m:sSub>
                      <m:r>
                        <a:rPr lang="en-US" altLang="zh-CN" sz="2400" b="0" i="1" smtClean="0">
                          <a:solidFill>
                            <a:srgbClr val="FF0000"/>
                          </a:solidFill>
                          <a:latin typeface="Cambria Math" panose="02040503050406030204" pitchFamily="18" charset="0"/>
                        </a:rPr>
                        <m:t>=</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e>
                      </m:d>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𝑒</m:t>
                          </m:r>
                        </m:e>
                        <m:sup>
                          <m:r>
                            <a:rPr lang="en-US" altLang="zh-CN" sz="2400" b="0" i="1" smtClean="0">
                              <a:solidFill>
                                <a:srgbClr val="FF0000"/>
                              </a:solidFill>
                              <a:latin typeface="Cambria Math" panose="02040503050406030204" pitchFamily="18" charset="0"/>
                            </a:rPr>
                            <m:t>𝑥</m:t>
                          </m:r>
                        </m:sup>
                      </m:sSup>
                      <m:func>
                        <m:funcPr>
                          <m:ctrlPr>
                            <a:rPr lang="en-US" altLang="zh-CN" sz="2400" b="0" i="1" smtClean="0">
                              <a:solidFill>
                                <a:srgbClr val="FF0000"/>
                              </a:solidFill>
                              <a:latin typeface="Cambria Math" panose="02040503050406030204" pitchFamily="18" charset="0"/>
                            </a:rPr>
                          </m:ctrlPr>
                        </m:funcPr>
                        <m:fName>
                          <m:r>
                            <m:rPr>
                              <m:sty m:val="p"/>
                            </m:rPr>
                            <a:rPr lang="en-US" altLang="zh-CN" sz="2400" b="0" i="0" smtClean="0">
                              <a:solidFill>
                                <a:srgbClr val="FF0000"/>
                              </a:solidFill>
                              <a:latin typeface="Cambria Math" panose="02040503050406030204" pitchFamily="18" charset="0"/>
                            </a:rPr>
                            <m:t>cos</m:t>
                          </m:r>
                        </m:fName>
                        <m:e>
                          <m:r>
                            <a:rPr lang="en-US" altLang="zh-CN" sz="2400" b="0" i="1" smtClean="0">
                              <a:solidFill>
                                <a:srgbClr val="FF0000"/>
                              </a:solidFill>
                              <a:latin typeface="Cambria Math" panose="02040503050406030204" pitchFamily="18" charset="0"/>
                            </a:rPr>
                            <m:t>𝑦</m:t>
                          </m:r>
                        </m:e>
                      </m:func>
                    </m:oMath>
                  </m:oMathPara>
                </a14:m>
                <a:endParaRPr lang="en-US" altLang="zh-CN" sz="2400" b="0" dirty="0">
                  <a:cs typeface="Times New Roman" panose="02020603050405020304" pitchFamily="18" charset="0"/>
                </a:endParaRPr>
              </a:p>
              <a:p>
                <a:pPr lv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𝑦</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𝑦</m:t>
                          </m:r>
                        </m:e>
                      </m:func>
                    </m:oMath>
                  </m:oMathPara>
                </a14:m>
                <a:endParaRPr lang="en-US" altLang="zh-CN" sz="2400" dirty="0">
                  <a:cs typeface="Times New Roman" panose="02020603050405020304" pitchFamily="18" charset="0"/>
                </a:endParaRPr>
              </a:p>
              <a:p>
                <a:pPr lvl="0" indent="0">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𝑓</m:t>
                          </m:r>
                        </m:e>
                        <m:sub>
                          <m:r>
                            <a:rPr lang="en-US" altLang="zh-CN" sz="2400" b="0" i="1" smtClean="0">
                              <a:solidFill>
                                <a:srgbClr val="FF0000"/>
                              </a:solidFill>
                              <a:latin typeface="Cambria Math" panose="02040503050406030204" pitchFamily="18" charset="0"/>
                            </a:rPr>
                            <m:t>𝑦𝑥</m:t>
                          </m:r>
                        </m:sub>
                      </m:sSub>
                      <m:r>
                        <a:rPr lang="en-US" altLang="zh-CN" sz="2400" b="0" i="1" smtClean="0">
                          <a:solidFill>
                            <a:srgbClr val="FF0000"/>
                          </a:solidFill>
                          <a:latin typeface="Cambria Math" panose="02040503050406030204" pitchFamily="18" charset="0"/>
                        </a:rPr>
                        <m:t>=</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e>
                      </m:d>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𝑒</m:t>
                          </m:r>
                        </m:e>
                        <m:sup>
                          <m:r>
                            <a:rPr lang="en-US" altLang="zh-CN" sz="2400" b="0" i="1" smtClean="0">
                              <a:solidFill>
                                <a:srgbClr val="FF0000"/>
                              </a:solidFill>
                              <a:latin typeface="Cambria Math" panose="02040503050406030204" pitchFamily="18" charset="0"/>
                            </a:rPr>
                            <m:t>𝑥</m:t>
                          </m:r>
                        </m:sup>
                      </m:sSup>
                      <m:func>
                        <m:funcPr>
                          <m:ctrlPr>
                            <a:rPr lang="en-US" altLang="zh-CN" sz="2400" b="0" i="1" smtClean="0">
                              <a:solidFill>
                                <a:srgbClr val="FF0000"/>
                              </a:solidFill>
                              <a:latin typeface="Cambria Math" panose="02040503050406030204" pitchFamily="18" charset="0"/>
                            </a:rPr>
                          </m:ctrlPr>
                        </m:funcPr>
                        <m:fName>
                          <m:r>
                            <m:rPr>
                              <m:sty m:val="p"/>
                            </m:rPr>
                            <a:rPr lang="en-US" altLang="zh-CN" sz="2400" b="0" i="0" smtClean="0">
                              <a:solidFill>
                                <a:srgbClr val="FF0000"/>
                              </a:solidFill>
                              <a:latin typeface="Cambria Math" panose="02040503050406030204" pitchFamily="18" charset="0"/>
                            </a:rPr>
                            <m:t>cos</m:t>
                          </m:r>
                        </m:fName>
                        <m:e>
                          <m:r>
                            <a:rPr lang="en-US" altLang="zh-CN" sz="2400" b="0" i="1" smtClean="0">
                              <a:solidFill>
                                <a:srgbClr val="FF0000"/>
                              </a:solidFill>
                              <a:latin typeface="Cambria Math" panose="02040503050406030204" pitchFamily="18" charset="0"/>
                            </a:rPr>
                            <m:t>𝑦</m:t>
                          </m:r>
                        </m:e>
                      </m:func>
                    </m:oMath>
                  </m:oMathPara>
                </a14:m>
                <a:endParaRPr lang="en-US" altLang="zh-CN" sz="2400" b="0" dirty="0">
                  <a:cs typeface="Times New Roman" panose="02020603050405020304" pitchFamily="18" charset="0"/>
                </a:endParaRPr>
              </a:p>
              <a:p>
                <a:pPr lv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𝑦𝑦</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𝑦</m:t>
                          </m:r>
                        </m:e>
                      </m:func>
                    </m:oMath>
                  </m:oMathPara>
                </a14:m>
                <a:endParaRPr lang="en-US" altLang="zh-CN" sz="2400" b="0" i="1" dirty="0">
                  <a:latin typeface="Cambria Math" panose="02040503050406030204" pitchFamily="18" charset="0"/>
                  <a:cs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
        <p:nvSpPr>
          <p:cNvPr id="4" name="文本框 3"/>
          <p:cNvSpPr txBox="1"/>
          <p:nvPr/>
        </p:nvSpPr>
        <p:spPr>
          <a:xfrm>
            <a:off x="-337820" y="3081020"/>
            <a:ext cx="3048000" cy="583565"/>
          </a:xfrm>
          <a:prstGeom prst="rect">
            <a:avLst/>
          </a:prstGeom>
          <a:noFill/>
        </p:spPr>
        <p:txBody>
          <a:bodyPr wrap="square" rtlCol="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高阶偏导数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indent="0"/>
                <a:r>
                  <a:rPr lang="zh-CN" altLang="en-US" sz="2400" b="1" dirty="0">
                    <a:cs typeface="Times New Roman" panose="02020603050405020304" pitchFamily="18" charset="0"/>
                  </a:rPr>
                  <a:t>定理：</a:t>
                </a:r>
                <a:r>
                  <a:rPr lang="zh-CN" altLang="en-US" sz="2400" dirty="0">
                    <a:cs typeface="Times New Roman" panose="02020603050405020304" pitchFamily="18" charset="0"/>
                  </a:rPr>
                  <a:t>若</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𝑥𝑦</m:t>
                        </m:r>
                      </m:sub>
                    </m:sSub>
                  </m:oMath>
                </a14:m>
                <a:r>
                  <a:rPr lang="en-US" altLang="zh-CN" sz="2400" dirty="0">
                    <a:cs typeface="Times New Roman" panose="02020603050405020304" pitchFamily="18" charset="0"/>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𝑦</m:t>
                        </m:r>
                        <m:r>
                          <a:rPr lang="en-US" altLang="zh-CN" sz="2400" b="0" i="1" smtClean="0">
                            <a:latin typeface="Cambria Math" panose="02040503050406030204" pitchFamily="18" charset="0"/>
                          </a:rPr>
                          <m:t>𝑥</m:t>
                        </m:r>
                      </m:sub>
                    </m:sSub>
                  </m:oMath>
                </a14:m>
                <a:r>
                  <a:rPr lang="zh-CN" altLang="en-US" sz="2400" dirty="0">
                    <a:cs typeface="Times New Roman" panose="02020603050405020304" pitchFamily="18" charset="0"/>
                  </a:rPr>
                  <a:t>在点</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r>
                  <a:rPr lang="zh-CN" altLang="en-US" sz="2400" dirty="0">
                    <a:cs typeface="Times New Roman" panose="02020603050405020304" pitchFamily="18" charset="0"/>
                  </a:rPr>
                  <a:t>都连续，则</a:t>
                </a:r>
                <a:endParaRPr lang="en-US" altLang="zh-CN" sz="2400" dirty="0">
                  <a:cs typeface="Times New Roman" panose="02020603050405020304" pitchFamily="18" charset="0"/>
                </a:endParaRPr>
              </a:p>
              <a:p>
                <a:pPr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𝑥𝑦</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𝑦𝑥</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m:oMathPara>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证明：</a:t>
                </a:r>
                <a14:m>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y</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定义</a:t>
                </a:r>
                <a14:m>
                  <m:oMath xmlns:m="http://schemas.openxmlformats.org/officeDocument/2006/math">
                    <m:r>
                      <a:rPr lang="en-US" altLang="zh-CN" sz="2400" b="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a14:m>
                <a:endParaRPr lang="en-US" altLang="zh-CN" sz="2400" dirty="0">
                  <a:cs typeface="Times New Roman" panose="02020603050405020304" pitchFamily="18" charset="0"/>
                </a:endParaRPr>
              </a:p>
              <a:p>
                <a:pPr indent="0"/>
                <a14:m>
                  <m:oMath xmlns:m="http://schemas.openxmlformats.org/officeDocument/2006/math">
                    <m:r>
                      <a:rPr lang="en-US" altLang="zh-CN" sz="2400" b="0" i="1" smtClean="0">
                        <a:latin typeface="Cambria Math" panose="02040503050406030204" pitchFamily="18" charset="0"/>
                      </a:rPr>
                      <m:t>𝐿</m:t>
                    </m:r>
                    <m:r>
                      <m:rPr>
                        <m:aln/>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r>
                          <a:rPr lang="en-US" altLang="zh-CN" sz="2400" i="1">
                            <a:latin typeface="Cambria Math" panose="02040503050406030204" pitchFamily="18" charset="0"/>
                          </a:rPr>
                          <m:t>𝑦</m:t>
                        </m:r>
                        <m:r>
                          <a:rPr lang="en-US" altLang="zh-CN" sz="2400" i="1">
                            <a:latin typeface="Cambria Math" panose="02040503050406030204" pitchFamily="18" charset="0"/>
                          </a:rPr>
                          <m:t>,</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e>
                    </m:d>
                  </m:oMath>
                </a14:m>
                <a:br>
                  <a:rPr lang="en-US" altLang="zh-CN" sz="24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aln/>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𝜃</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r>
                            <a:rPr lang="en-US" altLang="zh-CN" sz="2400" i="1">
                              <a:latin typeface="Cambria Math" panose="02040503050406030204" pitchFamily="18" charset="0"/>
                            </a:rPr>
                            <m:t>,</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e>
                      </m:d>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oMath>
                    <m:oMath xmlns:m="http://schemas.openxmlformats.org/officeDocument/2006/math">
                      <m:r>
                        <m:rPr>
                          <m:aln/>
                        </m:rP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𝜃</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𝜃</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e>
                          </m:d>
                        </m:e>
                      </m:d>
                      <m:r>
                        <m:rPr>
                          <m:sty m:val="p"/>
                        </m:rPr>
                        <a:rPr lang="en-US" altLang="zh-CN" sz="2400">
                          <a:latin typeface="Cambria Math" panose="02040503050406030204" pitchFamily="18" charset="0"/>
                        </a:rPr>
                        <m:t>Δy</m:t>
                      </m:r>
                    </m:oMath>
                    <m:oMath xmlns:m="http://schemas.openxmlformats.org/officeDocument/2006/math">
                      <m:r>
                        <m:rPr>
                          <m:aln/>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𝑦𝑥</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𝜃</m:t>
                              </m:r>
                            </m:e>
                            <m:sub>
                              <m:r>
                                <a:rPr lang="en-US" altLang="zh-CN" sz="2400" i="1">
                                  <a:latin typeface="Cambria Math" panose="02040503050406030204" pitchFamily="18" charset="0"/>
                                </a:rPr>
                                <m:t>2</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𝜃</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e>
                      </m:d>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m:rPr>
                          <m:sty m:val="p"/>
                        </m:rPr>
                        <a:rPr lang="en-US" altLang="zh-CN" sz="2400">
                          <a:latin typeface="Cambria Math" panose="02040503050406030204" pitchFamily="18" charset="0"/>
                        </a:rPr>
                        <m:t>Δ</m:t>
                      </m:r>
                      <m:r>
                        <a:rPr lang="en-US" altLang="zh-CN" sz="2400" i="1">
                          <a:latin typeface="Cambria Math" panose="02040503050406030204" pitchFamily="18" charset="0"/>
                        </a:rPr>
                        <m:t>𝑦</m:t>
                      </m:r>
                    </m:oMath>
                  </m:oMathPara>
                </a14:m>
                <a:endParaRPr lang="en-US" altLang="zh-CN" sz="2400" dirty="0">
                  <a:cs typeface="Times New Roman" panose="02020603050405020304" pitchFamily="18" charset="0"/>
                </a:endParaRPr>
              </a:p>
              <a:p>
                <a:pPr indent="0"/>
                <a:r>
                  <a:rPr lang="zh-CN" altLang="en-US" sz="2400" dirty="0">
                    <a:cs typeface="Times New Roman" panose="02020603050405020304" pitchFamily="18" charset="0"/>
                  </a:rPr>
                  <a:t>其中</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2</m:t>
                        </m:r>
                      </m:sub>
                    </m:sSub>
                  </m:oMath>
                </a14:m>
                <a:r>
                  <a:rPr lang="zh-CN" altLang="en-US" sz="2400" dirty="0">
                    <a:cs typeface="Times New Roman" panose="02020603050405020304" pitchFamily="18" charset="0"/>
                  </a:rPr>
                  <a:t>都是小于</a:t>
                </a:r>
                <a:r>
                  <a:rPr lang="en-US" altLang="zh-CN" sz="2400" dirty="0">
                    <a:cs typeface="Times New Roman" panose="02020603050405020304" pitchFamily="18" charset="0"/>
                  </a:rPr>
                  <a:t>1</a:t>
                </a:r>
                <a:r>
                  <a:rPr lang="zh-CN" altLang="en-US" sz="2400" dirty="0">
                    <a:cs typeface="Times New Roman" panose="02020603050405020304" pitchFamily="18" charset="0"/>
                  </a:rPr>
                  <a:t>的数，根据连续性和对称性，得证</a:t>
                </a:r>
                <a:endParaRPr lang="zh-CN" altLang="en-US" sz="2400" dirty="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高阶导数</a:t>
            </a:r>
            <a:endParaRPr lang="zh-CN" altLang="en-US" sz="40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如果</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t>是两次（连续）可微函数，那么</a:t>
                </a:r>
                <a14:m>
                  <m:oMath xmlns:m="http://schemas.openxmlformats.org/officeDocument/2006/math">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r>
                          <a:rPr lang="en-US" altLang="zh-CN" sz="2400" i="1">
                            <a:latin typeface="Cambria Math" panose="02040503050406030204" pitchFamily="18" charset="0"/>
                          </a:rPr>
                          <m:t>𝑓</m:t>
                        </m:r>
                      </m:num>
                      <m:den>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𝑦</m:t>
                        </m:r>
                      </m:den>
                    </m:f>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r>
                          <a:rPr lang="en-US" altLang="zh-CN" sz="2400" i="1">
                            <a:latin typeface="Cambria Math" panose="02040503050406030204" pitchFamily="18" charset="0"/>
                          </a:rPr>
                          <m:t>𝑓</m:t>
                        </m:r>
                      </m:num>
                      <m:den>
                        <m:r>
                          <a:rPr lang="en-US" altLang="zh-CN" sz="2400">
                            <a:latin typeface="Cambria Math" panose="02040503050406030204" pitchFamily="18" charset="0"/>
                          </a:rPr>
                          <m:t>𝜕</m:t>
                        </m:r>
                        <m:r>
                          <a:rPr lang="en-US" altLang="zh-CN" sz="2400" i="1">
                            <a:latin typeface="Cambria Math" panose="02040503050406030204" pitchFamily="18" charset="0"/>
                          </a:rPr>
                          <m:t>𝑦</m:t>
                        </m:r>
                        <m:r>
                          <a:rPr lang="en-US" altLang="zh-CN" sz="2400">
                            <a:latin typeface="Cambria Math" panose="02040503050406030204" pitchFamily="18" charset="0"/>
                          </a:rPr>
                          <m:t>𝜕</m:t>
                        </m:r>
                        <m:r>
                          <a:rPr lang="en-US" altLang="zh-CN" sz="2400" i="1">
                            <a:latin typeface="Cambria Math" panose="02040503050406030204" pitchFamily="18" charset="0"/>
                          </a:rPr>
                          <m:t>𝑥</m:t>
                        </m:r>
                      </m:den>
                    </m:f>
                  </m:oMath>
                </a14:m>
                <a:endParaRPr lang="zh-CN" altLang="zh-CN" sz="2400" dirty="0"/>
              </a:p>
              <a:p>
                <a:r>
                  <a:rPr kumimoji="1" lang="zh-CN" altLang="en-US" sz="2400" dirty="0"/>
                  <a:t>即微分的次序并不重要，相应的</a:t>
                </a:r>
                <a:r>
                  <a:rPr kumimoji="1" lang="en-US" altLang="zh-CN" sz="2400" dirty="0">
                    <a:latin typeface="Georgia" panose="02040502050405020303" pitchFamily="18" charset="0"/>
                  </a:rPr>
                  <a:t>Hessian</a:t>
                </a:r>
                <a:r>
                  <a:rPr kumimoji="1" lang="zh-CN" altLang="en-US" sz="2400" dirty="0">
                    <a:latin typeface="Georgia" panose="02040502050405020303" pitchFamily="18" charset="0"/>
                  </a:rPr>
                  <a:t>矩阵为</a:t>
                </a:r>
                <a:r>
                  <a:rPr kumimoji="1" lang="zh-CN" altLang="en-US" sz="2400" dirty="0"/>
                  <a:t>：</a:t>
                </a:r>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effectLst/>
                          <a:latin typeface="Cambria Math" panose="02040503050406030204" pitchFamily="18" charset="0"/>
                          <a:ea typeface="等线" panose="02010600030101010101" pitchFamily="2" charset="-122"/>
                          <a:cs typeface="Times New Roman" panose="02020603050405020304" pitchFamily="18" charset="0"/>
                        </a:rPr>
                        <m:t>𝑯</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den>
                                </m:f>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den>
                                </m:f>
                              </m:e>
                            </m:m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den>
                                </m:f>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den>
                                </m:f>
                              </m:e>
                            </m:mr>
                          </m:m>
                        </m:e>
                      </m:d>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r>
                  <a:rPr kumimoji="1" lang="en-US" altLang="zh-CN" sz="2000" dirty="0">
                    <a:latin typeface="Georgia" panose="02040502050405020303" pitchFamily="18" charset="0"/>
                  </a:rPr>
                  <a:t>Hessian</a:t>
                </a:r>
                <a:r>
                  <a:rPr kumimoji="1" lang="zh-CN" altLang="en-US" sz="2000" dirty="0">
                    <a:latin typeface="Georgia" panose="02040502050405020303" pitchFamily="18" charset="0"/>
                  </a:rPr>
                  <a:t>矩阵由所有二阶偏导数的组成。</a:t>
                </a:r>
                <a:endParaRPr kumimoji="1" lang="en-US" altLang="zh-CN" sz="2000" dirty="0">
                  <a:latin typeface="Georgia" panose="02040502050405020303" pitchFamily="18" charset="0"/>
                </a:endParaRPr>
              </a:p>
              <a:p>
                <a:pPr>
                  <a:buFont typeface="Wingdings" panose="05000000000000000000" pitchFamily="2" charset="2"/>
                  <a:buChar char="Ø"/>
                </a:pPr>
                <a:r>
                  <a:rPr kumimoji="1" lang="en-US" altLang="zh-CN" sz="2000" dirty="0">
                    <a:latin typeface="Georgia" panose="02040502050405020303" pitchFamily="18" charset="0"/>
                  </a:rPr>
                  <a:t>Hessian</a:t>
                </a:r>
                <a:r>
                  <a:rPr kumimoji="1" lang="zh-CN" altLang="en-US" sz="2000" dirty="0">
                    <a:latin typeface="Georgia" panose="02040502050405020303" pitchFamily="18" charset="0"/>
                  </a:rPr>
                  <a:t>矩阵是对称矩阵，被表示为：</a:t>
                </a:r>
                <a:r>
                  <a:rPr lang="zh-CN" altLang="zh-CN" sz="2000" dirty="0">
                    <a:effectLst/>
                    <a:latin typeface="Georgia" panose="02040502050405020303" pitchFamily="18" charset="0"/>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2000" dirty="0">
                    <a:effectLst/>
                    <a:latin typeface="Georgia" panose="02040502050405020303" pitchFamily="18" charset="0"/>
                    <a:ea typeface="等线" panose="02010600030101010101" pitchFamily="2" charset="-122"/>
                    <a:cs typeface="Times New Roman" panose="02020603050405020304" pitchFamily="18" charset="0"/>
                  </a:rPr>
                  <a:t>。</a:t>
                </a: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r>
                  <a:rPr kumimoji="1" lang="zh-CN" altLang="en-US" sz="2000" dirty="0">
                    <a:latin typeface="Georgia" panose="02040502050405020303" pitchFamily="18" charset="0"/>
                  </a:rPr>
                  <a:t>一般地，对于</a:t>
                </a:r>
                <a14:m>
                  <m:oMath xmlns:m="http://schemas.openxmlformats.org/officeDocument/2006/math">
                    <m:r>
                      <a:rPr lang="en-US" altLang="zh-CN" sz="2000" b="1" i="1" smtClean="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𝑛</m:t>
                        </m:r>
                      </m:sup>
                    </m:sSup>
                  </m:oMath>
                </a14:m>
                <a:r>
                  <a:rPr kumimoji="1" lang="zh-CN" altLang="en-US" sz="2000" dirty="0">
                    <a:latin typeface="Georgia" panose="02040502050405020303" pitchFamily="18" charset="0"/>
                  </a:rPr>
                  <a:t>和</a:t>
                </a:r>
                <a14:m>
                  <m:oMath xmlns:m="http://schemas.openxmlformats.org/officeDocument/2006/math">
                    <m:r>
                      <a:rPr lang="en-US" altLang="zh-CN" sz="2000" i="1">
                        <a:latin typeface="Cambria Math" panose="02040503050406030204" pitchFamily="18" charset="0"/>
                      </a:rPr>
                      <m:t>𝑓</m:t>
                    </m:r>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sup>
                    </m:sSup>
                    <m:r>
                      <a:rPr lang="en-US" altLang="zh-CN" sz="2000">
                        <a:latin typeface="Cambria Math" panose="02040503050406030204" pitchFamily="18" charset="0"/>
                      </a:rPr>
                      <m:t>→</m:t>
                    </m:r>
                    <m:r>
                      <a:rPr lang="en-US" altLang="zh-CN" sz="2000" i="1">
                        <a:latin typeface="Cambria Math" panose="02040503050406030204" pitchFamily="18" charset="0"/>
                      </a:rPr>
                      <m:t>ℝ</m:t>
                    </m:r>
                  </m:oMath>
                </a14:m>
                <a:r>
                  <a:rPr kumimoji="1" lang="zh-CN" altLang="en-US" sz="2000" dirty="0">
                    <a:latin typeface="Georgia" panose="02040502050405020303" pitchFamily="18" charset="0"/>
                  </a:rPr>
                  <a:t>，</a:t>
                </a:r>
                <a:r>
                  <a:rPr kumimoji="1" lang="en-US" altLang="zh-CN" sz="2000" dirty="0">
                    <a:latin typeface="Georgia" panose="02040502050405020303" pitchFamily="18" charset="0"/>
                  </a:rPr>
                  <a:t>Hessian</a:t>
                </a:r>
                <a:r>
                  <a:rPr kumimoji="1" lang="zh-CN" altLang="en-US" sz="2000" dirty="0">
                    <a:latin typeface="Georgia" panose="02040502050405020303" pitchFamily="18" charset="0"/>
                  </a:rPr>
                  <a:t>矩阵是</a:t>
                </a:r>
                <a14:m>
                  <m:oMath xmlns:m="http://schemas.openxmlformats.org/officeDocument/2006/math">
                    <m:r>
                      <a:rPr lang="en-US" altLang="zh-CN" sz="2000" i="1">
                        <a:latin typeface="Cambria Math" panose="02040503050406030204" pitchFamily="18" charset="0"/>
                      </a:rPr>
                      <m:t>𝑛</m:t>
                    </m:r>
                    <m:r>
                      <a:rPr lang="en-US" altLang="zh-CN" sz="2000">
                        <a:latin typeface="Cambria Math" panose="02040503050406030204" pitchFamily="18" charset="0"/>
                      </a:rPr>
                      <m:t>×</m:t>
                    </m:r>
                    <m:r>
                      <a:rPr lang="en-US" altLang="zh-CN" sz="2000" i="1">
                        <a:latin typeface="Cambria Math" panose="02040503050406030204" pitchFamily="18" charset="0"/>
                      </a:rPr>
                      <m:t>𝑛</m:t>
                    </m:r>
                  </m:oMath>
                </a14:m>
                <a:r>
                  <a:rPr kumimoji="1" lang="zh-CN" altLang="en-US" sz="2000" dirty="0">
                    <a:latin typeface="Georgia" panose="02040502050405020303" pitchFamily="18" charset="0"/>
                  </a:rPr>
                  <a:t>矩阵</a:t>
                </a:r>
                <a:endParaRPr kumimoji="1" lang="en-US" altLang="zh-CN" sz="2000" dirty="0">
                  <a:latin typeface="Georgia" panose="02040502050405020303" pitchFamily="18" charset="0"/>
                </a:endParaRPr>
              </a:p>
              <a:p>
                <a:pPr>
                  <a:buFont typeface="Wingdings" panose="05000000000000000000" pitchFamily="2" charset="2"/>
                  <a:buChar char="Ø"/>
                </a:pPr>
                <a:r>
                  <a:rPr kumimoji="1" lang="en-US" altLang="zh-CN" sz="2000" dirty="0">
                    <a:latin typeface="Georgia" panose="02040502050405020303" pitchFamily="18" charset="0"/>
                  </a:rPr>
                  <a:t>Hessian</a:t>
                </a:r>
                <a:r>
                  <a:rPr kumimoji="1" lang="zh-CN" altLang="en-US" sz="2000" dirty="0">
                    <a:latin typeface="Georgia" panose="02040502050405020303" pitchFamily="18" charset="0"/>
                  </a:rPr>
                  <a:t>矩阵度量函数在</a:t>
                </a:r>
                <a14:m>
                  <m:oMath xmlns:m="http://schemas.openxmlformats.org/officeDocument/2006/math">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000" dirty="0">
                    <a:latin typeface="Georgia" panose="02040502050405020303" pitchFamily="18" charset="0"/>
                  </a:rPr>
                  <a:t>附近的局部曲率。</a:t>
                </a:r>
                <a:endParaRPr kumimoji="1" lang="zh-CN" altLang="en-US" sz="2000" dirty="0">
                  <a:latin typeface="Georgia" panose="02040502050405020303" pitchFamily="18" charset="0"/>
                </a:endParaRPr>
              </a:p>
              <a:p>
                <a:r>
                  <a:rPr kumimoji="1" lang="zh-CN" altLang="en-US" sz="2400" dirty="0">
                    <a:latin typeface="Georgia" panose="02040502050405020303" pitchFamily="18" charset="0"/>
                  </a:rPr>
                  <a:t>备注： 向量场的</a:t>
                </a:r>
                <a:r>
                  <a:rPr kumimoji="1" lang="en-US" altLang="zh-CN" sz="2400" dirty="0">
                    <a:latin typeface="Georgia" panose="02040502050405020303" pitchFamily="18" charset="0"/>
                  </a:rPr>
                  <a:t>Hessian</a:t>
                </a:r>
                <a:r>
                  <a:rPr kumimoji="1" lang="zh-CN" altLang="en-US" sz="2400" dirty="0">
                    <a:latin typeface="Georgia" panose="02040502050405020303" pitchFamily="18" charset="0"/>
                  </a:rPr>
                  <a:t>函数</a:t>
                </a:r>
                <a:endParaRPr kumimoji="1" lang="en-US" altLang="zh-CN" sz="2400" dirty="0">
                  <a:latin typeface="Georgia" panose="02040502050405020303" pitchFamily="18" charset="0"/>
                </a:endParaRPr>
              </a:p>
              <a:p>
                <a:pPr lvl="1"/>
                <a:r>
                  <a:rPr kumimoji="1" lang="zh-CN" altLang="en-US" sz="2000" dirty="0">
                    <a:latin typeface="Georgia" panose="02040502050405020303" pitchFamily="18" charset="0"/>
                  </a:rPr>
                  <a:t>如果</a:t>
                </a:r>
                <a14:m>
                  <m:oMath xmlns:m="http://schemas.openxmlformats.org/officeDocument/2006/math">
                    <m:r>
                      <a:rPr lang="en-US" altLang="zh-CN" sz="2000" i="1" smtClean="0">
                        <a:latin typeface="Cambria Math" panose="02040503050406030204" pitchFamily="18" charset="0"/>
                      </a:rPr>
                      <m:t>𝑓</m:t>
                    </m:r>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sup>
                    </m:sSup>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b="0" i="1" smtClean="0">
                            <a:latin typeface="Cambria Math" panose="02040503050406030204" pitchFamily="18" charset="0"/>
                          </a:rPr>
                          <m:t>𝑚</m:t>
                        </m:r>
                      </m:sup>
                    </m:sSup>
                  </m:oMath>
                </a14:m>
                <a:r>
                  <a:rPr kumimoji="1" lang="zh-CN" altLang="en-US" sz="2000" dirty="0">
                    <a:latin typeface="Georgia" panose="02040502050405020303" pitchFamily="18" charset="0"/>
                  </a:rPr>
                  <a:t>为向量场，则其对应的</a:t>
                </a:r>
                <a:r>
                  <a:rPr kumimoji="1" lang="en-US" altLang="zh-CN" sz="2000" dirty="0">
                    <a:latin typeface="Georgia" panose="02040502050405020303" pitchFamily="18" charset="0"/>
                  </a:rPr>
                  <a:t>Hessian</a:t>
                </a:r>
                <a:r>
                  <a:rPr kumimoji="1" lang="zh-CN" altLang="en-US" sz="2000" dirty="0">
                    <a:latin typeface="Georgia" panose="02040502050405020303" pitchFamily="18" charset="0"/>
                  </a:rPr>
                  <a:t>函数是一个</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𝑚</m:t>
                    </m:r>
                    <m:r>
                      <a:rPr lang="en-US" altLang="zh-CN" sz="2000">
                        <a:latin typeface="Cambria Math" panose="02040503050406030204" pitchFamily="18" charset="0"/>
                      </a:rPr>
                      <m:t>×</m:t>
                    </m:r>
                    <m:r>
                      <a:rPr lang="en-US" altLang="zh-CN" sz="2000" i="1">
                        <a:latin typeface="Cambria Math" panose="02040503050406030204" pitchFamily="18" charset="0"/>
                      </a:rPr>
                      <m:t>𝑛</m:t>
                    </m:r>
                    <m:r>
                      <a:rPr lang="en-US" altLang="zh-CN" sz="2000">
                        <a:latin typeface="Cambria Math" panose="02040503050406030204" pitchFamily="18" charset="0"/>
                      </a:rPr>
                      <m:t>×</m:t>
                    </m:r>
                    <m:r>
                      <a:rPr lang="en-US" altLang="zh-CN" sz="2000" i="1">
                        <a:latin typeface="Cambria Math" panose="02040503050406030204" pitchFamily="18" charset="0"/>
                      </a:rPr>
                      <m:t>𝑛</m:t>
                    </m:r>
                    <m:r>
                      <a:rPr lang="en-US" altLang="zh-CN" sz="2000">
                        <a:latin typeface="Cambria Math" panose="02040503050406030204" pitchFamily="18" charset="0"/>
                      </a:rPr>
                      <m:t>)</m:t>
                    </m:r>
                  </m:oMath>
                </a14:m>
                <a:r>
                  <a:rPr kumimoji="1" lang="zh-CN" altLang="en-US" sz="2000" dirty="0">
                    <a:latin typeface="Georgia" panose="02040502050405020303" pitchFamily="18" charset="0"/>
                  </a:rPr>
                  <a:t>的张量。</a:t>
                </a:r>
                <a:endParaRPr kumimoji="1" lang="zh-CN" altLang="en-US" sz="2000" dirty="0">
                  <a:latin typeface="Georgia" panose="02040502050405020303" pitchFamily="18" charset="0"/>
                </a:endParaRPr>
              </a:p>
              <a:p>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385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二次型（回忆）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800" dirty="0"/>
                  <a:t>当</a:t>
                </a:r>
                <a14:m>
                  <m:oMath xmlns:m="http://schemas.openxmlformats.org/officeDocument/2006/math">
                    <m:r>
                      <a:rPr lang="en-US" altLang="zh-CN" sz="2800" b="0" i="1" smtClean="0">
                        <a:latin typeface="Cambria Math" panose="02040503050406030204" pitchFamily="18" charset="0"/>
                      </a:rPr>
                      <m:t>𝐴</m:t>
                    </m:r>
                  </m:oMath>
                </a14:m>
                <a:r>
                  <a:rPr lang="zh-CN" altLang="en-US" sz="2800" dirty="0"/>
                  <a:t>是一个</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oMath>
                </a14:m>
                <a:r>
                  <a:rPr lang="zh-CN" altLang="en-US" sz="2800" dirty="0"/>
                  <a:t>对称矩阵时，二次型</a:t>
                </a:r>
                <a14:m>
                  <m:oMath xmlns:m="http://schemas.openxmlformats.org/officeDocument/2006/math">
                    <m:r>
                      <a:rPr lang="en-US" altLang="zh-CN" sz="2800" b="0" i="1" smtClean="0">
                        <a:latin typeface="Cambria Math" panose="02040503050406030204" pitchFamily="18" charset="0"/>
                      </a:rPr>
                      <m:t>𝑄</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𝑇</m:t>
                        </m:r>
                      </m:sup>
                    </m:sSup>
                    <m:r>
                      <a:rPr lang="en-US" altLang="zh-CN" sz="2800" b="0" i="1" smtClean="0">
                        <a:latin typeface="Cambria Math" panose="02040503050406030204" pitchFamily="18" charset="0"/>
                      </a:rPr>
                      <m:t>𝐴𝑥</m:t>
                    </m:r>
                  </m:oMath>
                </a14:m>
                <a:r>
                  <a:rPr lang="zh-CN" altLang="en-US" sz="2800" dirty="0"/>
                  <a:t>是一个定义域为</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𝑅</m:t>
                        </m:r>
                      </m:e>
                      <m:sup>
                        <m:r>
                          <a:rPr lang="en-US" altLang="zh-CN" sz="2800" b="0" i="1" smtClean="0">
                            <a:latin typeface="Cambria Math" panose="02040503050406030204" pitchFamily="18" charset="0"/>
                          </a:rPr>
                          <m:t>𝑛</m:t>
                        </m:r>
                      </m:sup>
                    </m:sSup>
                  </m:oMath>
                </a14:m>
                <a:r>
                  <a:rPr lang="zh-CN" altLang="en-US" sz="2800" dirty="0"/>
                  <a:t>的实值函数。</a:t>
                </a:r>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定义：一个二次型</a:t>
                </a:r>
                <a:r>
                  <a:rPr lang="en-US" altLang="zh-CN" sz="2800" dirty="0"/>
                  <a:t>Q</a:t>
                </a:r>
                <a:r>
                  <a:rPr lang="zh-CN" altLang="en-US" sz="2800" dirty="0"/>
                  <a:t>是：</a:t>
                </a:r>
                <a:endParaRPr lang="en-US" altLang="zh-CN" sz="2800" dirty="0"/>
              </a:p>
              <a:p>
                <a:pPr lvl="1"/>
                <a:r>
                  <a:rPr lang="zh-CN" altLang="en-US" sz="2400" dirty="0"/>
                  <a:t>正定的，如果对所有</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t>，</a:t>
                </a:r>
                <a14:m>
                  <m:oMath xmlns:m="http://schemas.openxmlformats.org/officeDocument/2006/math">
                    <m:r>
                      <a:rPr lang="en-US" altLang="zh-CN" sz="2400" b="0" i="1" dirty="0" smtClean="0">
                        <a:latin typeface="Cambria Math" panose="02040503050406030204" pitchFamily="18" charset="0"/>
                      </a:rPr>
                      <m:t>𝑄</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e>
                    </m:d>
                    <m:r>
                      <a:rPr lang="en-US" altLang="zh-CN" sz="2400" b="0" i="1" dirty="0" smtClean="0">
                        <a:latin typeface="Cambria Math" panose="02040503050406030204" pitchFamily="18" charset="0"/>
                      </a:rPr>
                      <m:t>&gt;</m:t>
                    </m:r>
                    <m:r>
                      <a:rPr lang="en-US" altLang="zh-CN" sz="2400" b="0" i="1" dirty="0" smtClean="0">
                        <a:latin typeface="Cambria Math" panose="02040503050406030204" pitchFamily="18" charset="0"/>
                      </a:rPr>
                      <m:t>0</m:t>
                    </m:r>
                  </m:oMath>
                </a14:m>
                <a:endParaRPr lang="en-US" altLang="zh-CN" sz="2400" b="0" dirty="0"/>
              </a:p>
              <a:p>
                <a:pPr lvl="1"/>
                <a:r>
                  <a:rPr lang="zh-CN" altLang="en-US" sz="2400" dirty="0"/>
                  <a:t>负定的，如果对所有</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0</m:t>
                    </m:r>
                  </m:oMath>
                </a14:m>
                <a:r>
                  <a:rPr lang="zh-CN" altLang="en-US" sz="2400" dirty="0"/>
                  <a:t>，</a:t>
                </a:r>
                <a14:m>
                  <m:oMath xmlns:m="http://schemas.openxmlformats.org/officeDocument/2006/math">
                    <m:r>
                      <a:rPr lang="en-US" altLang="zh-CN" sz="2400" i="1" dirty="0">
                        <a:latin typeface="Cambria Math" panose="02040503050406030204" pitchFamily="18" charset="0"/>
                      </a:rPr>
                      <m:t>𝑄</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b="0" i="1" dirty="0" smtClean="0">
                        <a:latin typeface="Cambria Math" panose="02040503050406030204" pitchFamily="18" charset="0"/>
                      </a:rPr>
                      <m:t>&lt;</m:t>
                    </m:r>
                    <m:r>
                      <a:rPr lang="en-US" altLang="zh-CN" sz="2400" i="1" dirty="0">
                        <a:latin typeface="Cambria Math" panose="02040503050406030204" pitchFamily="18" charset="0"/>
                      </a:rPr>
                      <m:t>0</m:t>
                    </m:r>
                  </m:oMath>
                </a14:m>
                <a:endParaRPr lang="en-US" altLang="zh-CN" sz="2400" dirty="0"/>
              </a:p>
              <a:p>
                <a:pPr lvl="1"/>
                <a:r>
                  <a:rPr lang="zh-CN" altLang="en-US" sz="2400" dirty="0"/>
                  <a:t>不定的，如果</a:t>
                </a:r>
                <a14:m>
                  <m:oMath xmlns:m="http://schemas.openxmlformats.org/officeDocument/2006/math">
                    <m:r>
                      <a:rPr lang="en-US" altLang="zh-CN" sz="2400" i="1" dirty="0">
                        <a:latin typeface="Cambria Math" panose="02040503050406030204" pitchFamily="18" charset="0"/>
                      </a:rPr>
                      <m:t>𝑄</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oMath>
                </a14:m>
                <a:r>
                  <a:rPr lang="zh-CN" altLang="en-US" sz="2400" dirty="0"/>
                  <a:t>既有正值又有负值</a:t>
                </a: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872" y="2296417"/>
            <a:ext cx="2522959" cy="1995389"/>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245755" y="3786735"/>
                <a:ext cx="1669752" cy="4366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3</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7</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oMath>
                  </m:oMathPara>
                </a14:m>
                <a:endParaRPr lang="zh-CN" altLang="en-US" sz="2800" dirty="0"/>
              </a:p>
            </p:txBody>
          </p:sp>
        </mc:Choice>
        <mc:Fallback>
          <p:sp>
            <p:nvSpPr>
              <p:cNvPr id="6" name="文本框 5"/>
              <p:cNvSpPr txBox="1">
                <a:spLocks noRot="1" noChangeAspect="1" noMove="1" noResize="1" noEditPoints="1" noAdjustHandles="1" noChangeArrowheads="1" noChangeShapeType="1" noTextEdit="1"/>
              </p:cNvSpPr>
              <p:nvPr/>
            </p:nvSpPr>
            <p:spPr>
              <a:xfrm>
                <a:off x="3245755" y="3786735"/>
                <a:ext cx="1669752" cy="436658"/>
              </a:xfrm>
              <a:prstGeom prst="rect">
                <a:avLst/>
              </a:prstGeom>
              <a:blipFill rotWithShape="1">
                <a:blip r:embed="rId3"/>
                <a:stretch>
                  <a:fillRect l="-16" t="-53" r="-1371" b="2"/>
                </a:stretch>
              </a:blipFill>
            </p:spPr>
            <p:txBody>
              <a:bodyPr/>
              <a:lstStyle/>
              <a:p>
                <a:r>
                  <a:rPr lang="zh-CN" altLang="en-US">
                    <a:noFill/>
                  </a:rPr>
                  <a:t> </a:t>
                </a:r>
              </a:p>
            </p:txBody>
          </p:sp>
        </mc:Fallback>
      </mc:AlternateContent>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1431" y="2234464"/>
            <a:ext cx="2708480" cy="1914616"/>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7486650" y="3783447"/>
                <a:ext cx="1669752" cy="4366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7</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7</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oMath>
                  </m:oMathPara>
                </a14:m>
                <a:endParaRPr lang="zh-CN" altLang="en-US" sz="2800" dirty="0"/>
              </a:p>
            </p:txBody>
          </p:sp>
        </mc:Choice>
        <mc:Fallback>
          <p:sp>
            <p:nvSpPr>
              <p:cNvPr id="8" name="文本框 7"/>
              <p:cNvSpPr txBox="1">
                <a:spLocks noRot="1" noChangeAspect="1" noMove="1" noResize="1" noEditPoints="1" noAdjustHandles="1" noChangeArrowheads="1" noChangeShapeType="1" noTextEdit="1"/>
              </p:cNvSpPr>
              <p:nvPr/>
            </p:nvSpPr>
            <p:spPr>
              <a:xfrm>
                <a:off x="7486650" y="3783447"/>
                <a:ext cx="1669752" cy="436658"/>
              </a:xfrm>
              <a:prstGeom prst="rect">
                <a:avLst/>
              </a:prstGeom>
              <a:blipFill rotWithShape="1">
                <a:blip r:embed="rId5"/>
                <a:stretch>
                  <a:fillRect t="-27" r="-1387" b="12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A3E5DE-81CB-4440-8C3B-9A8802DA100B}" type="slidenum">
              <a:rPr lang="zh-CN" altLang="en-US" smtClean="0"/>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 </a:t>
            </a:r>
            <a:r>
              <a:rPr lang="zh-CN" altLang="en-US" sz="2800" dirty="0"/>
              <a:t>线性化与泰勒级数：回忆</a:t>
            </a:r>
            <a:endParaRPr lang="zh-CN" altLang="en-US" sz="2800"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14:m>
                  <m:oMath xmlns:m="http://schemas.openxmlformats.org/officeDocument/2006/math">
                    <m:r>
                      <a:rPr lang="en-US" altLang="zh-CN" sz="28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800">
                        <a:latin typeface="Cambria Math" panose="02040503050406030204" pitchFamily="18" charset="0"/>
                        <a:ea typeface="等线" panose="02010600030101010101" pitchFamily="2" charset="-122"/>
                        <a:cs typeface="Times New Roman" panose="02020603050405020304" pitchFamily="18" charset="0"/>
                      </a:rPr>
                      <m:t>:</m:t>
                    </m:r>
                    <m:r>
                      <a:rPr lang="en-US" altLang="zh-CN" sz="2800" i="1">
                        <a:latin typeface="Cambria Math" panose="02040503050406030204" pitchFamily="18" charset="0"/>
                        <a:ea typeface="等线" panose="02010600030101010101" pitchFamily="2" charset="-122"/>
                        <a:cs typeface="Times New Roman" panose="02020603050405020304" pitchFamily="18" charset="0"/>
                      </a:rPr>
                      <m:t>ℝ</m:t>
                    </m:r>
                    <m:r>
                      <a:rPr lang="en-US" altLang="zh-CN" sz="2800">
                        <a:latin typeface="Cambria Math" panose="02040503050406030204" pitchFamily="18" charset="0"/>
                        <a:ea typeface="等线" panose="02010600030101010101" pitchFamily="2" charset="-122"/>
                        <a:cs typeface="Times New Roman" panose="02020603050405020304" pitchFamily="18" charset="0"/>
                      </a:rPr>
                      <m:t>→</m:t>
                    </m:r>
                    <m:r>
                      <a:rPr lang="en-US" altLang="zh-CN" sz="2800" i="1">
                        <a:latin typeface="Cambria Math" panose="02040503050406030204" pitchFamily="18" charset="0"/>
                        <a:ea typeface="等线" panose="02010600030101010101" pitchFamily="2" charset="-122"/>
                        <a:cs typeface="Times New Roman" panose="02020603050405020304" pitchFamily="18" charset="0"/>
                      </a:rPr>
                      <m:t>ℝ</m:t>
                    </m:r>
                  </m:oMath>
                </a14:m>
                <a:r>
                  <a:rPr kumimoji="1" lang="zh-CN" altLang="en-US" sz="2800" dirty="0"/>
                  <a:t>的</a:t>
                </a:r>
                <a14:m>
                  <m:oMath xmlns:m="http://schemas.openxmlformats.org/officeDocument/2006/math">
                    <m:r>
                      <a:rPr lang="en-US" altLang="zh-CN" sz="2800" i="1">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800" dirty="0"/>
                  <a:t>次泰勒</a:t>
                </a:r>
                <a:r>
                  <a:rPr kumimoji="1" lang="zh-CN" altLang="en-US" sz="2800" dirty="0">
                    <a:latin typeface="Georgia" panose="02040502050405020303" pitchFamily="18" charset="0"/>
                  </a:rPr>
                  <a:t>多项式</a:t>
                </a:r>
                <a:r>
                  <a:rPr kumimoji="1" lang="en-US" altLang="zh-CN" sz="2800" dirty="0">
                    <a:latin typeface="Georgia" panose="02040502050405020303" pitchFamily="18" charset="0"/>
                  </a:rPr>
                  <a:t>(Taylor polynomial)</a:t>
                </a:r>
                <a:r>
                  <a:rPr kumimoji="1" lang="zh-CN" altLang="en-US" sz="2800" dirty="0">
                    <a:latin typeface="Georgia" panose="02040502050405020303" pitchFamily="18" charset="0"/>
                  </a:rPr>
                  <a:t>定义为</a:t>
                </a:r>
                <a:endParaRPr kumimoji="1" lang="en-US" altLang="zh-CN" sz="2800" dirty="0">
                  <a:latin typeface="Georgia" panose="02040502050405020303"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000">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0</m:t>
                                  </m:r>
                                </m:sub>
                              </m:sSub>
                            </m:e>
                          </m:d>
                        </m:num>
                        <m:den>
                          <m:r>
                            <a:rPr lang="en-US" altLang="zh-CN" sz="2000" i="1">
                              <a:latin typeface="Cambria Math" panose="02040503050406030204" pitchFamily="18" charset="0"/>
                              <a:ea typeface="等线" panose="02010600030101010101" pitchFamily="2" charset="-122"/>
                              <a:cs typeface="Times New Roman" panose="02020603050405020304" pitchFamily="18" charset="0"/>
                            </a:rPr>
                            <m:t>𝑘</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0</m:t>
                                  </m:r>
                                </m:sub>
                              </m:sSub>
                            </m:e>
                          </m:d>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𝑘</m:t>
                          </m:r>
                        </m:sup>
                      </m:sSup>
                    </m:oMath>
                  </m:oMathPara>
                </a14:m>
                <a:endParaRPr kumimoji="1" lang="zh-CN" altLang="en-US" sz="2400" dirty="0">
                  <a:latin typeface="Georgia" panose="02040502050405020303" pitchFamily="18" charset="0"/>
                </a:endParaRPr>
              </a:p>
              <a:p>
                <a:r>
                  <a:rPr kumimoji="1" lang="zh-CN" altLang="en-US" sz="2400" dirty="0"/>
                  <a:t>函数</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的梯度</a:t>
                </a:r>
                <a14:m>
                  <m:oMath xmlns:m="http://schemas.openxmlformats.org/officeDocument/2006/math">
                    <m:r>
                      <m:rPr>
                        <m:sty m:val="p"/>
                      </m:rPr>
                      <a:rPr lang="en-US" altLang="zh-CN" sz="24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经常用于</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1" lang="zh-CN" altLang="en-US" sz="2400" dirty="0"/>
                  <a:t>附近的局部线性近似</a:t>
                </a:r>
                <a:endParaRPr kumimoji="1" lang="en-US" altLang="zh-CN" sz="2400" dirty="0"/>
              </a:p>
              <a:p>
                <a:pPr marL="0" indent="0">
                  <a:buNone/>
                </a:pP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kumimoji="1" lang="zh-CN" altLang="en-US" sz="2400" dirty="0"/>
                  <a:t>    这里</a:t>
                </a:r>
                <a14:m>
                  <m:oMath xmlns:m="http://schemas.openxmlformats.org/officeDocument/2006/math">
                    <m:d>
                      <m:d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oMath>
                </a14:m>
                <a:r>
                  <a:rPr kumimoji="1" lang="zh-CN" altLang="en-US" sz="2400" dirty="0"/>
                  <a:t>为</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相对于</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oMath>
                </a14:m>
                <a:r>
                  <a:rPr kumimoji="1" lang="zh-CN" altLang="en-US" sz="2400" dirty="0"/>
                  <a:t>的梯度并用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1" lang="zh-CN" altLang="en-US" sz="2400" dirty="0"/>
                  <a:t>带入计算。</a:t>
                </a:r>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a:t>单变量函数的微分</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sz="2400" dirty="0"/>
                  <a:t>从单变量函数</a:t>
                </a:r>
                <a14:m>
                  <m:oMath xmlns:m="http://schemas.openxmlformats.org/officeDocument/2006/math">
                    <m:r>
                      <a:rPr lang="en-US" altLang="zh-CN" sz="2400" i="1">
                        <a:latin typeface="Cambria Math" panose="02040503050406030204" pitchFamily="18" charset="0"/>
                      </a:rPr>
                      <m:t>𝑦</m:t>
                    </m:r>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𝑦</m:t>
                    </m:r>
                    <m:r>
                      <a:rPr lang="en-US" altLang="zh-CN" sz="2400">
                        <a:latin typeface="Cambria Math" panose="02040503050406030204" pitchFamily="18" charset="0"/>
                      </a:rPr>
                      <m:t>∈</m:t>
                    </m:r>
                    <m:r>
                      <a:rPr lang="en-US" altLang="zh-CN" sz="2400" i="1">
                        <a:latin typeface="Cambria Math" panose="02040503050406030204" pitchFamily="18" charset="0"/>
                      </a:rPr>
                      <m:t>ℝ</m:t>
                    </m:r>
                  </m:oMath>
                </a14:m>
                <a:r>
                  <a:rPr kumimoji="1" lang="zh-CN" altLang="en-US" sz="2400" dirty="0"/>
                  <a:t>的差商开始来定义导数。</a:t>
                </a:r>
                <a:endParaRPr kumimoji="1" lang="en-US" altLang="zh-CN" sz="2400" dirty="0"/>
              </a:p>
              <a:p>
                <a:pPr lvl="1"/>
                <a:r>
                  <a:rPr kumimoji="1" lang="zh-CN" altLang="en-US" sz="2400" b="1" dirty="0"/>
                  <a:t>定义 </a:t>
                </a:r>
                <a:r>
                  <a:rPr kumimoji="1" lang="zh-CN" altLang="en-US" sz="2400" dirty="0"/>
                  <a:t>差商</a:t>
                </a:r>
                <a:r>
                  <a:rPr kumimoji="1" lang="en-US" altLang="zh-CN" sz="2400" dirty="0"/>
                  <a:t> </a:t>
                </a: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𝑦</m:t>
                        </m:r>
                      </m:num>
                      <m:den>
                        <m:r>
                          <a:rPr lang="en-US" altLang="zh-CN"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i="1">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𝑥</m:t>
                        </m:r>
                      </m:den>
                    </m:f>
                  </m:oMath>
                </a14:m>
                <a:endParaRPr kumimoji="1" lang="en-US" altLang="zh-CN" sz="2400" dirty="0"/>
              </a:p>
              <a:p>
                <a:pPr lvl="1"/>
                <a:r>
                  <a:rPr lang="zh-CN" altLang="en-US" sz="2400" dirty="0">
                    <a:latin typeface="Georgia" panose="02040502050405020303" pitchFamily="18" charset="0"/>
                  </a:rPr>
                  <a:t>差商</a:t>
                </a:r>
                <a:r>
                  <a:rPr lang="en-US" altLang="zh-CN" sz="2400" dirty="0">
                    <a:latin typeface="Georgia" panose="02040502050405020303" pitchFamily="18" charset="0"/>
                  </a:rPr>
                  <a:t>(</a:t>
                </a:r>
                <a:r>
                  <a:rPr lang="en-US" altLang="zh-CN" sz="2400" i="1" dirty="0">
                    <a:latin typeface="Georgia" panose="02040502050405020303" pitchFamily="18" charset="0"/>
                  </a:rPr>
                  <a:t>Difference Quotient</a:t>
                </a:r>
                <a:r>
                  <a:rPr lang="en-US" altLang="zh-CN" sz="2400" dirty="0">
                    <a:latin typeface="Georgia" panose="02040502050405020303" pitchFamily="18" charset="0"/>
                  </a:rPr>
                  <a:t>)</a:t>
                </a:r>
                <a:r>
                  <a:rPr kumimoji="1" lang="zh-CN" altLang="en-US" sz="2400" dirty="0">
                    <a:latin typeface="Georgia" panose="02040502050405020303" pitchFamily="18" charset="0"/>
                  </a:rPr>
                  <a:t>计算函数</a:t>
                </a:r>
                <a14:m>
                  <m:oMath xmlns:m="http://schemas.openxmlformats.org/officeDocument/2006/math">
                    <m:r>
                      <a:rPr lang="en-US" altLang="zh-CN" sz="2400" i="1" smtClean="0">
                        <a:latin typeface="Cambria Math" panose="02040503050406030204" pitchFamily="18" charset="0"/>
                      </a:rPr>
                      <m:t>𝑓</m:t>
                    </m:r>
                  </m:oMath>
                </a14:m>
                <a:r>
                  <a:rPr kumimoji="1" lang="zh-CN" altLang="en-US" sz="2400" dirty="0">
                    <a:latin typeface="Georgia" panose="02040502050405020303" pitchFamily="18" charset="0"/>
                  </a:rPr>
                  <a:t>图形上通过两点的割线的斜率。下图展示的是两点的</a:t>
                </a:r>
                <a14:m>
                  <m:oMath xmlns:m="http://schemas.openxmlformats.org/officeDocument/2006/math">
                    <m:r>
                      <a:rPr lang="en-US" altLang="zh-CN" sz="2400" i="1">
                        <a:latin typeface="Cambria Math" panose="02040503050406030204" pitchFamily="18" charset="0"/>
                      </a:rPr>
                      <m:t>𝑥</m:t>
                    </m:r>
                  </m:oMath>
                </a14:m>
                <a:r>
                  <a:rPr kumimoji="1" lang="zh-CN" altLang="en-US" sz="2400" dirty="0">
                    <a:latin typeface="Georgia" panose="02040502050405020303" pitchFamily="18" charset="0"/>
                  </a:rPr>
                  <a:t>坐标分别为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kumimoji="1" lang="zh-CN" altLang="en-US" sz="2400" dirty="0">
                    <a:latin typeface="Georgia" panose="02040502050405020303" pitchFamily="18" charset="0"/>
                  </a:rPr>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r>
                      <a:rPr lang="en-US" altLang="zh-CN" sz="2400" i="1">
                        <a:latin typeface="Cambria Math" panose="02040503050406030204" pitchFamily="18" charset="0"/>
                      </a:rPr>
                      <m:t>𝛿</m:t>
                    </m:r>
                    <m:r>
                      <a:rPr lang="en-US" altLang="zh-CN" sz="2400" i="1">
                        <a:latin typeface="Cambria Math" panose="02040503050406030204" pitchFamily="18" charset="0"/>
                      </a:rPr>
                      <m:t>𝑥</m:t>
                    </m:r>
                  </m:oMath>
                </a14:m>
                <a:r>
                  <a:rPr kumimoji="1" lang="zh-CN" altLang="en-US" sz="2400" dirty="0">
                    <a:latin typeface="Georgia" panose="02040502050405020303" pitchFamily="18" charset="0"/>
                  </a:rPr>
                  <a:t>的情况。</a:t>
                </a:r>
                <a:endParaRPr kumimoji="1" lang="en-US" altLang="zh-CN" sz="2400" dirty="0">
                  <a:latin typeface="Georgia" panose="02040502050405020303" pitchFamily="18" charset="0"/>
                </a:endParaRPr>
              </a:p>
              <a:p>
                <a:pPr lvl="1"/>
                <a:endParaRPr kumimoji="1"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827584" y="3738161"/>
            <a:ext cx="2898641" cy="2427143"/>
          </a:xfrm>
          <a:prstGeom prst="rect">
            <a:avLst/>
          </a:prstGeom>
        </p:spPr>
      </p:pic>
      <p:sp>
        <p:nvSpPr>
          <p:cNvPr id="6" name="文本框 5"/>
          <p:cNvSpPr txBox="1"/>
          <p:nvPr/>
        </p:nvSpPr>
        <p:spPr>
          <a:xfrm>
            <a:off x="3331339" y="4915034"/>
            <a:ext cx="5482951" cy="646331"/>
          </a:xfrm>
          <a:prstGeom prst="rect">
            <a:avLst/>
          </a:prstGeom>
          <a:noFill/>
        </p:spPr>
        <p:txBody>
          <a:bodyPr wrap="square" rtlCol="0">
            <a:spAutoFit/>
          </a:bodyPr>
          <a:lstStyle/>
          <a:p>
            <a:endParaRPr lang="en-US" altLang="zh-CN" sz="1800" b="0" dirty="0">
              <a:latin typeface="Georgia" panose="02040502050405020303" pitchFamily="18" charset="0"/>
              <a:ea typeface="楷体" panose="02010609060101010101" pitchFamily="49" charset="-122"/>
            </a:endParaRPr>
          </a:p>
          <a:p>
            <a:endParaRPr lang="en-US" altLang="zh-CN" sz="1800" b="0" dirty="0">
              <a:latin typeface="Georgia" panose="02040502050405020303" pitchFamily="18" charset="0"/>
              <a:ea typeface="楷体" panose="02010609060101010101" pitchFamily="49" charset="-122"/>
            </a:endParaRPr>
          </a:p>
        </p:txBody>
      </p:sp>
      <mc:AlternateContent xmlns:mc="http://schemas.openxmlformats.org/markup-compatibility/2006">
        <mc:Choice xmlns:a14="http://schemas.microsoft.com/office/drawing/2010/main" Requires="a14">
          <p:sp>
            <p:nvSpPr>
              <p:cNvPr id="7" name="矩形 6"/>
              <p:cNvSpPr/>
              <p:nvPr/>
            </p:nvSpPr>
            <p:spPr>
              <a:xfrm>
                <a:off x="3844780" y="4195648"/>
                <a:ext cx="4471636" cy="151216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dirty="0">
                    <a:solidFill>
                      <a:schemeClr val="tx1"/>
                    </a:solidFill>
                    <a:latin typeface="Georgia" panose="02040502050405020303" pitchFamily="18" charset="0"/>
                    <a:ea typeface="楷体" panose="02010609060101010101" pitchFamily="49" charset="-122"/>
                  </a:rPr>
                  <a:t>函数</a:t>
                </a:r>
                <a14:m>
                  <m:oMath xmlns:m="http://schemas.openxmlformats.org/officeDocument/2006/math">
                    <m:r>
                      <a:rPr lang="en-US" altLang="zh-CN" sz="2000" b="0" i="1">
                        <a:solidFill>
                          <a:schemeClr val="tx1"/>
                        </a:solidFill>
                        <a:latin typeface="Cambria Math" panose="02040503050406030204" pitchFamily="18" charset="0"/>
                      </a:rPr>
                      <m:t>𝑓</m:t>
                    </m:r>
                  </m:oMath>
                </a14:m>
                <a:r>
                  <a:rPr lang="zh-CN" altLang="en-US" sz="2000" b="0" dirty="0">
                    <a:solidFill>
                      <a:schemeClr val="tx1"/>
                    </a:solidFill>
                    <a:latin typeface="Georgia" panose="02040502050405020303" pitchFamily="18" charset="0"/>
                    <a:ea typeface="楷体" panose="02010609060101010101" pitchFamily="49" charset="-122"/>
                  </a:rPr>
                  <a:t>在</a:t>
                </a:r>
                <a14:m>
                  <m:oMath xmlns:m="http://schemas.openxmlformats.org/officeDocument/2006/math">
                    <m:sSub>
                      <m:sSubPr>
                        <m:ctrlPr>
                          <a:rPr lang="zh-CN" altLang="zh-CN"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0</m:t>
                        </m:r>
                      </m:sub>
                    </m:sSub>
                  </m:oMath>
                </a14:m>
                <a:r>
                  <a:rPr lang="zh-CN" altLang="en-US" sz="2000" b="0" dirty="0">
                    <a:solidFill>
                      <a:schemeClr val="tx1"/>
                    </a:solidFill>
                    <a:latin typeface="Georgia" panose="02040502050405020303" pitchFamily="18" charset="0"/>
                    <a:ea typeface="楷体" panose="02010609060101010101" pitchFamily="49" charset="-122"/>
                  </a:rPr>
                  <a:t>和</a:t>
                </a:r>
                <a14:m>
                  <m:oMath xmlns:m="http://schemas.openxmlformats.org/officeDocument/2006/math">
                    <m:sSub>
                      <m:sSubPr>
                        <m:ctrlPr>
                          <a:rPr lang="zh-CN" altLang="zh-CN"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0</m:t>
                        </m:r>
                      </m:sub>
                    </m:sSub>
                    <m:r>
                      <a:rPr lang="en-US" altLang="zh-CN" sz="2000" b="0">
                        <a:solidFill>
                          <a:schemeClr val="tx1"/>
                        </a:solidFill>
                        <a:latin typeface="Cambria Math" panose="02040503050406030204" pitchFamily="18" charset="0"/>
                      </a:rPr>
                      <m:t>+</m:t>
                    </m:r>
                    <m:r>
                      <a:rPr lang="en-US" altLang="zh-CN" sz="2000" b="0" i="1">
                        <a:solidFill>
                          <a:schemeClr val="tx1"/>
                        </a:solidFill>
                        <a:latin typeface="Cambria Math" panose="02040503050406030204" pitchFamily="18" charset="0"/>
                      </a:rPr>
                      <m:t>𝛿</m:t>
                    </m:r>
                    <m:r>
                      <a:rPr lang="en-US" altLang="zh-CN" sz="2000" b="0" i="1">
                        <a:solidFill>
                          <a:schemeClr val="tx1"/>
                        </a:solidFill>
                        <a:latin typeface="Cambria Math" panose="02040503050406030204" pitchFamily="18" charset="0"/>
                      </a:rPr>
                      <m:t>𝑥</m:t>
                    </m:r>
                  </m:oMath>
                </a14:m>
                <a:r>
                  <a:rPr lang="zh-CN" altLang="en-US" sz="2000" b="0" dirty="0">
                    <a:solidFill>
                      <a:schemeClr val="tx1"/>
                    </a:solidFill>
                    <a:latin typeface="Georgia" panose="02040502050405020303" pitchFamily="18" charset="0"/>
                    <a:ea typeface="楷体" panose="02010609060101010101" pitchFamily="49" charset="-122"/>
                  </a:rPr>
                  <a:t>之间的平均斜率</a:t>
                </a:r>
                <a:r>
                  <a:rPr lang="en-US" altLang="zh-CN" sz="2000" b="0" dirty="0">
                    <a:solidFill>
                      <a:schemeClr val="tx1"/>
                    </a:solidFill>
                    <a:latin typeface="Georgia" panose="02040502050405020303" pitchFamily="18" charset="0"/>
                    <a:ea typeface="楷体" panose="02010609060101010101" pitchFamily="49" charset="-122"/>
                  </a:rPr>
                  <a:t>(average incline)</a:t>
                </a:r>
                <a:r>
                  <a:rPr lang="zh-CN" altLang="en-US" sz="2000" b="0" dirty="0">
                    <a:solidFill>
                      <a:schemeClr val="tx1"/>
                    </a:solidFill>
                    <a:latin typeface="Georgia" panose="02040502050405020303" pitchFamily="18" charset="0"/>
                    <a:ea typeface="楷体" panose="02010609060101010101" pitchFamily="49" charset="-122"/>
                  </a:rPr>
                  <a:t>是</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0</m:t>
                        </m:r>
                      </m:sub>
                    </m:sSub>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2000" b="0" dirty="0">
                    <a:solidFill>
                      <a:schemeClr val="tx1"/>
                    </a:solidFill>
                    <a:latin typeface="Georgia" panose="02040502050405020303" pitchFamily="18" charset="0"/>
                    <a:ea typeface="楷体" panose="02010609060101010101" pitchFamily="49" charset="-122"/>
                  </a:rPr>
                  <a:t>和</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b="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0</m:t>
                        </m:r>
                      </m:sub>
                    </m:sSub>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𝛿</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2000" b="0" dirty="0">
                    <a:solidFill>
                      <a:schemeClr val="tx1"/>
                    </a:solidFill>
                    <a:latin typeface="Georgia" panose="02040502050405020303" pitchFamily="18" charset="0"/>
                    <a:ea typeface="楷体" panose="02010609060101010101" pitchFamily="49" charset="-122"/>
                  </a:rPr>
                  <a:t>割线的斜率，由</a:t>
                </a:r>
                <a14:m>
                  <m:oMath xmlns:m="http://schemas.openxmlformats.org/officeDocument/2006/math">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𝛿</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b="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𝛿</m:t>
                    </m:r>
                    <m:r>
                      <a:rPr lang="en-US" altLang="zh-CN" sz="2000"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2000" b="0" dirty="0">
                    <a:solidFill>
                      <a:schemeClr val="tx1"/>
                    </a:solidFill>
                    <a:latin typeface="Georgia" panose="02040502050405020303" pitchFamily="18" charset="0"/>
                    <a:ea typeface="楷体" panose="02010609060101010101" pitchFamily="49" charset="-122"/>
                  </a:rPr>
                  <a:t>给出。</a:t>
                </a:r>
                <a:endParaRPr lang="en-US" altLang="zh-CN" sz="2000" b="0" dirty="0">
                  <a:solidFill>
                    <a:schemeClr val="tx1"/>
                  </a:solidFill>
                  <a:latin typeface="Georgia" panose="02040502050405020303" pitchFamily="18" charset="0"/>
                  <a:ea typeface="楷体" panose="02010609060101010101" pitchFamily="49" charset="-122"/>
                </a:endParaRPr>
              </a:p>
              <a:p>
                <a:r>
                  <a:rPr lang="zh-CN" altLang="en-US" sz="2000" b="0" dirty="0">
                    <a:solidFill>
                      <a:schemeClr val="tx1"/>
                    </a:solidFill>
                    <a:latin typeface="Georgia" panose="02040502050405020303" pitchFamily="18" charset="0"/>
                    <a:ea typeface="楷体" panose="02010609060101010101" pitchFamily="49" charset="-122"/>
                  </a:rPr>
                  <a:t>在极限𝛿𝑥→</a:t>
                </a:r>
                <a:r>
                  <a:rPr lang="en-US" altLang="zh-CN" sz="2000" b="0" dirty="0">
                    <a:solidFill>
                      <a:schemeClr val="tx1"/>
                    </a:solidFill>
                    <a:latin typeface="Georgia" panose="02040502050405020303" pitchFamily="18" charset="0"/>
                    <a:ea typeface="楷体" panose="02010609060101010101" pitchFamily="49" charset="-122"/>
                  </a:rPr>
                  <a:t>0</a:t>
                </a:r>
                <a:r>
                  <a:rPr lang="zh-CN" altLang="en-US" sz="2000" b="0" dirty="0">
                    <a:solidFill>
                      <a:schemeClr val="tx1"/>
                    </a:solidFill>
                    <a:latin typeface="Georgia" panose="02040502050405020303" pitchFamily="18" charset="0"/>
                    <a:ea typeface="楷体" panose="02010609060101010101" pitchFamily="49" charset="-122"/>
                  </a:rPr>
                  <a:t>下，如果𝑓是可微的，则得到𝑓在𝑥的正切</a:t>
                </a:r>
                <a:r>
                  <a:rPr lang="en-US" altLang="zh-CN" sz="2000" b="0" dirty="0">
                    <a:solidFill>
                      <a:schemeClr val="tx1"/>
                    </a:solidFill>
                    <a:latin typeface="Georgia" panose="02040502050405020303" pitchFamily="18" charset="0"/>
                    <a:ea typeface="楷体" panose="02010609060101010101" pitchFamily="49" charset="-122"/>
                  </a:rPr>
                  <a:t>(tangent)</a:t>
                </a:r>
                <a:r>
                  <a:rPr lang="zh-CN" altLang="en-US" sz="2000" b="0" dirty="0">
                    <a:solidFill>
                      <a:schemeClr val="tx1"/>
                    </a:solidFill>
                    <a:latin typeface="Georgia" panose="02040502050405020303" pitchFamily="18" charset="0"/>
                    <a:ea typeface="楷体" panose="02010609060101010101" pitchFamily="49" charset="-122"/>
                  </a:rPr>
                  <a:t>。</a:t>
                </a:r>
                <a:endParaRPr lang="zh-CN" altLang="en-US" sz="2000" b="0" dirty="0">
                  <a:solidFill>
                    <a:schemeClr val="tx1"/>
                  </a:solidFill>
                  <a:latin typeface="Georgia" panose="02040502050405020303" pitchFamily="18" charset="0"/>
                  <a:ea typeface="楷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3844780" y="4195648"/>
                <a:ext cx="4471636" cy="1512168"/>
              </a:xfrm>
              <a:prstGeom prst="rect">
                <a:avLst/>
              </a:prstGeom>
              <a:blipFill rotWithShape="1">
                <a:blip r:embed="rId3"/>
                <a:stretch>
                  <a:fillRect l="-295" t="-853" r="-274" b="-811"/>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800" b="1" dirty="0"/>
                  <a:t>定义 </a:t>
                </a:r>
                <a:r>
                  <a:rPr kumimoji="1" lang="en-US" altLang="zh-CN" sz="2800" b="1" dirty="0"/>
                  <a:t> </a:t>
                </a:r>
                <a:r>
                  <a:rPr kumimoji="1" lang="zh-CN" altLang="en-US" sz="2800" dirty="0"/>
                  <a:t>多变量泰勒级数</a:t>
                </a:r>
                <a:r>
                  <a:rPr kumimoji="1" lang="en-US" altLang="zh-CN" sz="2400" dirty="0">
                    <a:latin typeface="Georgia" panose="02040502050405020303" pitchFamily="18" charset="0"/>
                  </a:rPr>
                  <a:t>(multivariate Taylor series)</a:t>
                </a:r>
                <a:endParaRPr kumimoji="1" lang="en-US" altLang="zh-CN" sz="2400" dirty="0">
                  <a:latin typeface="Georgia" panose="02040502050405020303" pitchFamily="18" charset="0"/>
                </a:endParaRPr>
              </a:p>
              <a:p>
                <a:r>
                  <a:rPr kumimoji="1" lang="zh-CN" altLang="en-US" sz="2400" dirty="0"/>
                  <a:t>我们考虑函数：</a:t>
                </a: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sup>
                    </m:sSup>
                  </m:oMath>
                </a14:m>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oMath>
                </a14:m>
                <a:endParaRPr kumimoji="1" lang="en-US" altLang="zh-CN" sz="2400" dirty="0"/>
              </a:p>
              <a:p>
                <a:pPr marL="0" indent="0">
                  <a:buNone/>
                </a:pPr>
                <a:r>
                  <a:rPr lang="en-US" altLang="zh-CN" sz="2400" b="1"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𝒙</m:t>
                    </m:r>
                  </m:oMath>
                </a14:m>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400">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𝐷</m:t>
                        </m:r>
                      </m:sup>
                    </m:sSup>
                  </m:oMath>
                </a14:m>
                <a:endParaRPr kumimoji="1" lang="en-US" altLang="zh-CN" sz="2400" dirty="0"/>
              </a:p>
              <a:p>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处光滑。定义差分向量</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𝜹</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，则</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的多变量泰勒级数为：</a:t>
                </a:r>
                <a:endParaRPr lang="en-US" altLang="zh-CN" sz="2400" dirty="0">
                  <a:effectLst/>
                  <a:latin typeface="黑体" panose="02010609060101010101" pitchFamily="2" charset="-122"/>
                  <a:ea typeface="黑体" panose="02010609060101010101" pitchFamily="2" charset="-122"/>
                  <a:cs typeface="Times New Roman" panose="02020603050405020304" pitchFamily="18" charset="0"/>
                </a:endParaRPr>
              </a:p>
              <a:p>
                <a:pPr marL="0" indent="0">
                  <a:buNone/>
                </a:pP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sub>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(1)</a:t>
                </a:r>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式中，</a:t>
                </a:r>
                <a:r>
                  <a:rPr lang="zh-CN" altLang="zh-CN" sz="24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sub>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是</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对</a:t>
                </a:r>
                <a14:m>
                  <m:oMath xmlns:m="http://schemas.openxmlformats.org/officeDocument/2006/math">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的第</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阶导数，并在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oMath>
                </a14:m>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处求值。</a:t>
                </a:r>
                <a:endParaRPr lang="zh-CN" altLang="zh-CN" sz="2400" dirty="0">
                  <a:effectLst/>
                  <a:latin typeface="黑体" panose="02010609060101010101" pitchFamily="2" charset="-122"/>
                  <a:ea typeface="黑体" panose="02010609060101010101" pitchFamily="2" charset="-122"/>
                  <a:cs typeface="Times New Roman" panose="02020603050405020304" pitchFamily="18" charset="0"/>
                </a:endParaRPr>
              </a:p>
              <a:p>
                <a:r>
                  <a:rPr kumimoji="1" lang="zh-CN" altLang="en-US" sz="2800" b="1" dirty="0"/>
                  <a:t>定义</a:t>
                </a:r>
                <a:r>
                  <a:rPr kumimoji="1" lang="en-US" altLang="zh-CN" sz="2800" b="1" dirty="0"/>
                  <a:t>  </a:t>
                </a:r>
                <a:r>
                  <a:rPr kumimoji="1" lang="zh-CN" altLang="en-US" sz="2800" dirty="0"/>
                  <a:t>泰勒多项式：</a:t>
                </a: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800">
                            <a:effectLst/>
                            <a:latin typeface="Cambria Math" panose="02040503050406030204" pitchFamily="18" charset="0"/>
                            <a:ea typeface="等线" panose="02010600030101010101" pitchFamily="2" charset="-122"/>
                            <a:cs typeface="Times New Roman" panose="02020603050405020304" pitchFamily="18" charset="0"/>
                          </a:rPr>
                          <m:t>0</m:t>
                        </m:r>
                      </m:sub>
                    </m:sSub>
                  </m:oMath>
                </a14:m>
                <a:r>
                  <a:rPr kumimoji="1" lang="zh-CN" altLang="en-US" sz="2800" dirty="0"/>
                  <a:t>处</a:t>
                </a:r>
                <a14:m>
                  <m:oMath xmlns:m="http://schemas.openxmlformats.org/officeDocument/2006/math">
                    <m:r>
                      <a:rPr lang="en-US" altLang="zh-CN" sz="28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800" dirty="0"/>
                  <a:t>的</a:t>
                </a:r>
                <a14:m>
                  <m:oMath xmlns:m="http://schemas.openxmlformats.org/officeDocument/2006/math">
                    <m:r>
                      <a:rPr lang="en-US" altLang="zh-CN" sz="2800" b="0" i="1" smtClean="0">
                        <a:latin typeface="Cambria Math" panose="02040503050406030204" pitchFamily="18" charset="0"/>
                        <a:ea typeface="等线" panose="02010600030101010101" pitchFamily="2" charset="-122"/>
                        <a:cs typeface="Times New Roman" panose="02020603050405020304" pitchFamily="18" charset="0"/>
                      </a:rPr>
                      <m:t>𝑛</m:t>
                    </m:r>
                  </m:oMath>
                </a14:m>
                <a:r>
                  <a:rPr kumimoji="1" lang="zh-CN" altLang="en-US" sz="2800" dirty="0"/>
                  <a:t>次泰勒多项式包含</a:t>
                </a:r>
                <a:r>
                  <a:rPr kumimoji="1" lang="en-US" altLang="zh-CN" sz="2800" dirty="0"/>
                  <a:t>(</a:t>
                </a:r>
                <a:r>
                  <a:rPr kumimoji="1" lang="en-US" altLang="zh-CN" sz="2800" dirty="0">
                    <a:latin typeface="Georgia" panose="02040502050405020303" pitchFamily="18" charset="0"/>
                  </a:rPr>
                  <a:t>1)</a:t>
                </a:r>
                <a:r>
                  <a:rPr kumimoji="1" lang="zh-CN" altLang="en-US" sz="2800" dirty="0"/>
                  <a:t>中级数的前</a:t>
                </a:r>
                <a14:m>
                  <m:oMath xmlns:m="http://schemas.openxmlformats.org/officeDocument/2006/math">
                    <m:r>
                      <a:rPr lang="en-US" altLang="zh-CN" sz="28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28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等线" panose="02010600030101010101" pitchFamily="2" charset="-122"/>
                        <a:cs typeface="Times New Roman" panose="02020603050405020304" pitchFamily="18" charset="0"/>
                      </a:rPr>
                      <m:t>1</m:t>
                    </m:r>
                  </m:oMath>
                </a14:m>
                <a:r>
                  <a:rPr kumimoji="1" lang="zh-CN" altLang="en-US" sz="2800" dirty="0"/>
                  <a:t>个分量，定义为：</a:t>
                </a:r>
                <a:endParaRPr kumimoji="1" lang="en-US" altLang="zh-CN" sz="2800" dirty="0"/>
              </a:p>
              <a:p>
                <a:pPr marL="0" indent="0">
                  <a:buNone/>
                </a:pPr>
                <a:r>
                  <a:rPr lang="en-US" altLang="zh-CN" sz="24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b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sub>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𝑘</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(2)</a:t>
                </a:r>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endParaRPr kumimoji="1" lang="zh-CN" altLang="en-US"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242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lang="zh-CN" altLang="en-US" sz="2400" b="1" dirty="0"/>
                  <a:t>例 </a:t>
                </a:r>
                <a:r>
                  <a:rPr lang="zh-CN" altLang="en-US" sz="2400" dirty="0"/>
                  <a:t> 双变量函数的泰勒级数展开</a:t>
                </a:r>
                <a:endParaRPr lang="en-US" altLang="zh-CN" sz="2400" dirty="0"/>
              </a:p>
              <a:p>
                <a:r>
                  <a:rPr lang="zh-CN" altLang="en-US" sz="2400" dirty="0">
                    <a:effectLst/>
                    <a:latin typeface="黑体" panose="02010609060101010101" pitchFamily="2" charset="-122"/>
                    <a:ea typeface="黑体" panose="02010609060101010101" pitchFamily="2" charset="-122"/>
                    <a:cs typeface="Times New Roman" panose="02020603050405020304" pitchFamily="18" charset="0"/>
                  </a:rPr>
                  <a:t>考虑函数：</a:t>
                </a:r>
                <a:endParaRPr lang="en-US" altLang="zh-CN" sz="2400" i="1" dirty="0">
                  <a:effectLst/>
                  <a:latin typeface="Cambria Math" panose="02040503050406030204" pitchFamily="18" charset="0"/>
                  <a:ea typeface="等线" panose="02010600030101010101" pitchFamily="2" charset="-122"/>
                  <a:cs typeface="Times New Roman" panose="02020603050405020304" pitchFamily="18" charset="0"/>
                </a:endParaRPr>
              </a:p>
              <a:p>
                <a:pPr marL="0" indent="0">
                  <a:buNone/>
                </a:pPr>
                <a:r>
                  <a:rPr lang="en-US" altLang="zh-CN" sz="2400" dirty="0">
                    <a:ea typeface="等线" panose="02010600030101010101" pitchFamily="2" charset="-122"/>
                    <a:cs typeface="Times New Roman" panose="02020603050405020304" pitchFamily="18" charset="0"/>
                  </a:rPr>
                  <a:t>		     </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𝑥𝑦</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3</m:t>
                        </m:r>
                      </m:sup>
                    </m:sSup>
                  </m:oMath>
                </a14:m>
                <a:r>
                  <a:rPr lang="en-US" altLang="zh-CN" sz="24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b="0" dirty="0">
                    <a:latin typeface="Georgia" panose="02040502050405020303" pitchFamily="18" charset="0"/>
                  </a:rPr>
                  <a:t>我们要计算</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b="0" dirty="0">
                    <a:latin typeface="Georgia" panose="02040502050405020303" pitchFamily="18" charset="0"/>
                  </a:rPr>
                  <a:t>在</a:t>
                </a:r>
                <a14:m>
                  <m:oMath xmlns:m="http://schemas.openxmlformats.org/officeDocument/2006/math">
                    <m:d>
                      <m:d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b="0" dirty="0">
                    <a:latin typeface="Georgia" panose="02040502050405020303" pitchFamily="18" charset="0"/>
                  </a:rPr>
                  <a:t>时的泰勒级数展开式。</a:t>
                </a:r>
                <a:endParaRPr kumimoji="1" lang="en-US" altLang="zh-CN" sz="2400" b="0" dirty="0">
                  <a:latin typeface="Georgia" panose="02040502050405020303" pitchFamily="18" charset="0"/>
                </a:endParaRPr>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r>
                  <a:rPr lang="zh-CN" altLang="en-US" sz="2400" b="0" i="0" dirty="0">
                    <a:effectLst/>
                    <a:latin typeface="-apple-system"/>
                  </a:rPr>
                  <a:t>为了确定泰勒级数展开式，从常数项和一阶导数开始：</a:t>
                </a:r>
                <a:r>
                  <a:rPr lang="en-US" altLang="zh-CN" sz="2400" dirty="0">
                    <a:latin typeface="-apple-system"/>
                  </a:rPr>
                  <a:t>			</a:t>
                </a:r>
                <a14:m>
                  <m:oMath xmlns:m="http://schemas.openxmlformats.org/officeDocument/2006/math">
                    <m:r>
                      <a:rPr lang="en-US" altLang="zh-CN" sz="2400" i="1"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13</m:t>
                    </m:r>
                  </m:oMath>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defRPr/>
                </a:pPr>
                <a14:m>
                  <m:oMathPara xmlns:m="http://schemas.openxmlformats.org/officeDocument/2006/math">
                    <m:oMathParaPr>
                      <m:jc m:val="centerGroup"/>
                    </m:oMathParaPr>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6</m:t>
                      </m:r>
                    </m:oMath>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3</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14</m:t>
                      </m:r>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rgbClr val="02407B"/>
                  </a:buClr>
                  <a:buSzPct val="75000"/>
                  <a:buFont typeface="Wingdings" panose="05000000000000000000" pitchFamily="2" charset="2"/>
                  <a:buChar char="n"/>
                  <a:defRPr/>
                </a:pPr>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（续）因此，我们得到：</a:t>
                </a:r>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e>
                          </m:box>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14</m:t>
                                </m:r>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t>它使得：</a:t>
                </a:r>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den>
                      </m:f>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𝜹</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6</m:t>
                                </m:r>
                              </m:e>
                              <m:e>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14</m:t>
                                </m:r>
                              </m:e>
                            </m:mr>
                          </m:m>
                        </m:e>
                      </m:d>
                      <m:d>
                        <m:dPr>
                          <m:begChr m:val="["/>
                          <m:endChr m:val="]"/>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e>
                            </m:mr>
                            <m:mr>
                              <m:e>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e>
                            </m:mr>
                          </m:m>
                        </m:e>
                      </m:d>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14</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t>二阶偏导数由下式给出：</a:t>
                </a:r>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oMath>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12</m:t>
                      </m:r>
                    </m:oMath>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oMath>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endParaRPr kumimoji="1" lang="en-US" altLang="zh-CN" sz="2400" dirty="0"/>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800" dirty="0"/>
                  <a:t>（续）</a:t>
                </a:r>
                <a:endParaRPr kumimoji="1" lang="en-US" altLang="zh-CN" sz="2800" dirty="0"/>
              </a:p>
              <a:p>
                <a:r>
                  <a:rPr kumimoji="1" lang="zh-CN" altLang="en-US" sz="2400" dirty="0">
                    <a:solidFill>
                      <a:schemeClr val="tx1"/>
                    </a:solidFill>
                  </a:rPr>
                  <a:t>收集二阶偏导数，得到</a:t>
                </a:r>
                <a:r>
                  <a:rPr kumimoji="1" lang="en-US" altLang="zh-CN" sz="2400" dirty="0">
                    <a:solidFill>
                      <a:schemeClr val="tx1"/>
                    </a:solidFill>
                    <a:latin typeface="Georgia" panose="02040502050405020303" pitchFamily="18" charset="0"/>
                  </a:rPr>
                  <a:t>Hessian</a:t>
                </a:r>
                <a:r>
                  <a:rPr kumimoji="1" lang="zh-CN" altLang="en-US" sz="2400" dirty="0"/>
                  <a:t>：</a:t>
                </a:r>
                <a:endParaRPr kumimoji="1" lang="en-US" altLang="zh-CN" sz="2400" dirty="0"/>
              </a:p>
              <a:p>
                <a:pPr marL="0" indent="0">
                  <a:buNone/>
                </a:pPr>
                <a:r>
                  <a:rPr lang="en-US" altLang="zh-CN" sz="2000" b="1"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b="1" i="1" smtClean="0">
                        <a:effectLst/>
                        <a:latin typeface="Cambria Math" panose="02040503050406030204" pitchFamily="18" charset="0"/>
                        <a:ea typeface="等线" panose="02010600030101010101" pitchFamily="2" charset="-122"/>
                        <a:cs typeface="Times New Roman" panose="02020603050405020304" pitchFamily="18" charset="0"/>
                      </a:rPr>
                      <m:t>𝑯</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den>
                              </m:f>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den>
                              </m:f>
                            </m:e>
                          </m:mr>
                          <m:m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den>
                              </m:f>
                            </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den>
                              </m:f>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mr>
                        </m:m>
                      </m:e>
                    </m:d>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solidFill>
                      <a:schemeClr val="tx1"/>
                    </a:solidFill>
                  </a:rPr>
                  <a:t>使得：</a:t>
                </a:r>
                <a:endParaRPr kumimoji="1" lang="en-US" altLang="zh-CN" sz="24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b="1" i="1" smtClean="0">
                          <a:effectLst/>
                          <a:latin typeface="Cambria Math" panose="02040503050406030204" pitchFamily="18" charset="0"/>
                          <a:ea typeface="等线" panose="02010600030101010101" pitchFamily="2" charset="-122"/>
                          <a:cs typeface="Times New Roman" panose="02020603050405020304" pitchFamily="18" charset="0"/>
                        </a:rPr>
                        <m:t>𝑯</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12</m:t>
                                </m:r>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solidFill>
                      <a:schemeClr val="tx1"/>
                    </a:solidFill>
                  </a:rPr>
                  <a:t>因此，泰勒级数展开式的下一项由以下给出</a:t>
                </a:r>
                <a:r>
                  <a:rPr kumimoji="1" lang="en-US" altLang="zh-CN" sz="2400" dirty="0">
                    <a:solidFill>
                      <a:schemeClr val="tx1"/>
                    </a:solidFill>
                  </a:rPr>
                  <a:t>:</a:t>
                </a:r>
                <a:endParaRPr kumimoji="1" lang="en-US" altLang="zh-CN" sz="2400" dirty="0">
                  <a:solidFill>
                    <a:schemeClr val="tx1"/>
                  </a:solidFill>
                </a:endParaRPr>
              </a:p>
              <a:p>
                <a:pPr marL="0" indent="0">
                  <a:buNone/>
                </a:pPr>
                <a:r>
                  <a:rPr lang="en-US" altLang="zh-CN" sz="2000" dirty="0">
                    <a:effectLst/>
                    <a:ea typeface="Cambria Math" panose="02040503050406030204" pitchFamily="18" charset="0"/>
                    <a:cs typeface="Times New Roman" panose="02020603050405020304" pitchFamily="18" charset="0"/>
                  </a:rPr>
                  <a:t>		</a:t>
                </a:r>
                <a:r>
                  <a:rPr lang="en-US" altLang="zh-CN" sz="2000" dirty="0">
                    <a:solidFill>
                      <a:srgbClr val="FF0000"/>
                    </a:solidFill>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sup>
                    </m:sSup>
                  </m:oMath>
                </a14:m>
                <a:r>
                  <a:rPr lang="en-US" altLang="zh-CN" sz="2000" dirty="0">
                    <a:solidFill>
                      <a:srgbClr val="FF0000"/>
                    </a:solidFill>
                    <a:ea typeface="等线" panose="02010600030101010101" pitchFamily="2" charset="-122"/>
                    <a:cs typeface="Times New Roman" panose="02020603050405020304" pitchFamily="18" charset="0"/>
                  </a:rPr>
                  <a:t> </a:t>
                </a:r>
                <a14:m>
                  <m:oMath xmlns:m="http://schemas.openxmlformats.org/officeDocument/2006/math">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den>
                    </m:f>
                    <m:sSup>
                      <m:sSup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𝑯</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𝜹</m:t>
                    </m:r>
                  </m:oMath>
                </a14:m>
                <a:r>
                  <a:rPr lang="en-US" altLang="zh-CN" sz="2000" dirty="0">
                    <a:solidFill>
                      <a:srgbClr val="FF0000"/>
                    </a:solidFill>
                    <a:ea typeface="等线" panose="02010600030101010101" pitchFamily="2" charset="-122"/>
                    <a:cs typeface="Times New Roman" panose="02020603050405020304" pitchFamily="18" charset="0"/>
                  </a:rPr>
                  <a:t> </a:t>
                </a:r>
                <a:endParaRPr lang="en-US" altLang="zh-CN" sz="2000" dirty="0">
                  <a:solidFill>
                    <a:srgbClr val="FF0000"/>
                  </a:solidFill>
                  <a:ea typeface="等线" panose="02010600030101010101" pitchFamily="2" charset="-122"/>
                  <a:cs typeface="Times New Roman" panose="02020603050405020304" pitchFamily="18" charset="0"/>
                </a:endParaRPr>
              </a:p>
              <a:p>
                <a:pPr marL="0" indent="0">
                  <a:buNone/>
                </a:pPr>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2</m:t>
                        </m:r>
                      </m:den>
                    </m:f>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e>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2</m:t>
                              </m:r>
                            </m:e>
                          </m:mr>
                        </m:m>
                      </m:e>
                    </m:d>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latin typeface="Cambria Math" panose="02040503050406030204" pitchFamily="18" charset="0"/>
                                  <a:ea typeface="等线" panose="02010600030101010101" pitchFamily="2" charset="-122"/>
                                  <a:cs typeface="Times New Roman" panose="02020603050405020304" pitchFamily="18" charset="0"/>
                                </a:rPr>
                                <m:t>2</m:t>
                              </m:r>
                            </m:e>
                          </m:mr>
                          <m:mr>
                            <m:e>
                              <m:r>
                                <a:rPr lang="en-US" altLang="zh-CN" sz="2000">
                                  <a:latin typeface="Cambria Math" panose="02040503050406030204" pitchFamily="18" charset="0"/>
                                  <a:ea typeface="等线" panose="02010600030101010101" pitchFamily="2" charset="-122"/>
                                  <a:cs typeface="Times New Roman" panose="02020603050405020304" pitchFamily="18" charset="0"/>
                                </a:rPr>
                                <m:t>2</m:t>
                              </m:r>
                            </m:e>
                            <m:e>
                              <m:r>
                                <a:rPr lang="en-US" altLang="zh-CN" sz="2000">
                                  <a:latin typeface="Cambria Math" panose="02040503050406030204" pitchFamily="18" charset="0"/>
                                  <a:ea typeface="等线" panose="02010600030101010101" pitchFamily="2" charset="-122"/>
                                  <a:cs typeface="Times New Roman" panose="02020603050405020304" pitchFamily="18" charset="0"/>
                                </a:rPr>
                                <m:t>12</m:t>
                              </m:r>
                            </m:e>
                          </m:mr>
                        </m:m>
                      </m:e>
                    </m:d>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e>
                          </m:mr>
                          <m:m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2</m:t>
                              </m:r>
                            </m:e>
                          </m:mr>
                        </m:m>
                      </m:e>
                    </m:d>
                  </m:oMath>
                </a14:m>
                <a:r>
                  <a:rPr lang="en-US" altLang="zh-CN" sz="2000" dirty="0">
                    <a:ea typeface="等线" panose="02010600030101010101" pitchFamily="2" charset="-122"/>
                    <a:cs typeface="Times New Roman" panose="02020603050405020304" pitchFamily="18" charset="0"/>
                  </a:rPr>
                  <a:t> </a:t>
                </a:r>
                <a:endParaRPr lang="en-US" altLang="zh-CN" sz="2000" dirty="0">
                  <a:latin typeface="Cambria Math" panose="02040503050406030204" pitchFamily="18" charset="0"/>
                  <a:ea typeface="等线" panose="02010600030101010101" pitchFamily="2" charset="-122"/>
                  <a:cs typeface="Times New Roman" panose="02020603050405020304" pitchFamily="18" charset="0"/>
                </a:endParaRPr>
              </a:p>
              <a:p>
                <a:pPr marL="0" indent="0">
                  <a:buNone/>
                </a:pPr>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6</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sup>
                    </m:sSup>
                  </m:oMath>
                </a14:m>
                <a:endParaRPr kumimoji="1" lang="en-US" altLang="zh-CN" sz="2000" dirty="0">
                  <a:solidFill>
                    <a:srgbClr val="FF0000"/>
                  </a:solidFill>
                </a:endParaRPr>
              </a:p>
              <a:p>
                <a:endParaRPr kumimoji="1" lang="en-US" altLang="zh-CN" sz="2400" dirty="0">
                  <a:solidFill>
                    <a:schemeClr val="tx1"/>
                  </a:solidFill>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69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6521912" y="5229200"/>
                <a:ext cx="2160240" cy="1004642"/>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latin typeface="Georgia" panose="02040502050405020303" pitchFamily="18" charset="0"/>
                    <a:ea typeface="楷体" panose="02010609060101010101" pitchFamily="49" charset="-122"/>
                  </a:rPr>
                  <a:t>注：</a:t>
                </a:r>
                <a14:m>
                  <m:oMath xmlns:m="http://schemas.openxmlformats.org/officeDocument/2006/math">
                    <m:sSubSup>
                      <m:sSubSupPr>
                        <m:ctrlPr>
                          <a:rPr lang="zh-CN" altLang="zh-CN" sz="200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zh-CN"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0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p>
                    </m:sSup>
                  </m:oMath>
                </a14:m>
                <a:r>
                  <a:rPr lang="en-US" altLang="zh-CN" sz="2000" dirty="0">
                    <a:ea typeface="等线" panose="02010600030101010101" pitchFamily="2" charset="-122"/>
                    <a:cs typeface="Times New Roman" panose="02020603050405020304" pitchFamily="18" charset="0"/>
                  </a:rPr>
                  <a:t> </a:t>
                </a:r>
                <a:r>
                  <a:rPr lang="zh-CN" altLang="en-US" sz="2000" b="1" dirty="0">
                    <a:solidFill>
                      <a:schemeClr val="tx2"/>
                    </a:solidFill>
                    <a:effectLst/>
                    <a:latin typeface="Georgia" panose="02040502050405020303" pitchFamily="18" charset="0"/>
                    <a:ea typeface="楷体" panose="02010609060101010101" pitchFamily="49" charset="-122"/>
                  </a:rPr>
                  <a:t>只包含二次项，即二阶多项式</a:t>
                </a:r>
                <a:endParaRPr lang="zh-CN" altLang="en-US" sz="2000" b="1" dirty="0">
                  <a:solidFill>
                    <a:schemeClr val="tx2"/>
                  </a:solidFill>
                  <a:effectLst/>
                  <a:latin typeface="Georgia" panose="02040502050405020303" pitchFamily="18" charset="0"/>
                  <a:ea typeface="楷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6521912" y="5229200"/>
                <a:ext cx="2160240" cy="1004642"/>
              </a:xfrm>
              <a:prstGeom prst="rect">
                <a:avLst/>
              </a:prstGeom>
              <a:blipFill rotWithShape="1">
                <a:blip r:embed="rId2"/>
                <a:stretch>
                  <a:fillRect l="-609" t="-1325" r="-568" b="-125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400" dirty="0"/>
                  <a:t>（续）</a:t>
                </a:r>
                <a:endParaRPr kumimoji="1" lang="en-US" altLang="zh-CN" sz="2400" dirty="0"/>
              </a:p>
              <a:p>
                <a:r>
                  <a:rPr kumimoji="1" lang="zh-CN" altLang="en-US" sz="2400" dirty="0">
                    <a:solidFill>
                      <a:schemeClr val="tx1"/>
                    </a:solidFill>
                  </a:rPr>
                  <a:t>三阶导数如下所示：</a:t>
                </a:r>
                <a:endParaRPr kumimoji="1" lang="en-US" altLang="zh-CN" sz="2400" dirty="0">
                  <a:solidFill>
                    <a:schemeClr val="tx1"/>
                  </a:solidFill>
                </a:endParaRPr>
              </a:p>
              <a:p>
                <a:pPr marL="0" indent="0">
                  <a:buNone/>
                </a:pPr>
                <a:r>
                  <a:rPr lang="zh-CN" altLang="zh-CN" sz="2000" dirty="0">
                    <a:effectLst/>
                    <a:ea typeface="Cambria Math" panose="02040503050406030204" pitchFamily="18" charset="0"/>
                    <a:cs typeface="Times New Roman" panose="02020603050405020304" pitchFamily="18" charset="0"/>
                  </a:rPr>
                  <a:t> </a:t>
                </a:r>
                <a:r>
                  <a:rPr lang="en-US" altLang="zh-CN" sz="20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𝑯</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den>
                              </m:f>
                            </m:e>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𝑯</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den>
                              </m:f>
                            </m:e>
                          </m:mr>
                        </m:m>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ℝ</m:t>
                        </m:r>
                      </m:e>
                      <m:sup>
                        <m:r>
                          <a:rPr lang="en-US" altLang="zh-CN" sz="20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endParaRPr kumimoji="1" lang="en-US" altLang="zh-CN" sz="2000" dirty="0">
                  <a:solidFill>
                    <a:schemeClr val="tx1"/>
                  </a:solidFill>
                </a:endParaRPr>
              </a:p>
              <a:p>
                <a:pPr marL="0" indent="0">
                  <a:buNone/>
                </a:pPr>
                <a:r>
                  <a:rPr lang="en-US" altLang="zh-CN" sz="20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𝑯</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den>
                              </m:f>
                            </m:e>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den>
                              </m:f>
                            </m:e>
                          </m:mr>
                          <m:mr>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den>
                              </m:f>
                            </m:e>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den>
                              </m:f>
                            </m:e>
                          </m:mr>
                        </m:m>
                      </m:e>
                    </m:d>
                  </m:oMath>
                </a14:m>
                <a:endParaRPr kumimoji="1" lang="en-US" altLang="zh-CN" sz="2000" dirty="0">
                  <a:solidFill>
                    <a:schemeClr val="tx1"/>
                  </a:solidFill>
                </a:endParaRPr>
              </a:p>
              <a:p>
                <a:pPr marL="0" indent="0">
                  <a:buNone/>
                </a:pPr>
                <a:r>
                  <a:rPr lang="en-US" altLang="zh-CN" sz="20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𝑯</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den>
                              </m:f>
                            </m:e>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den>
                              </m:f>
                            </m:e>
                          </m:mr>
                          <m:mr>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den>
                              </m:f>
                            </m:e>
                            <m:e>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latin typeface="Cambria Math" panose="02040503050406030204" pitchFamily="18" charset="0"/>
                                          <a:ea typeface="等线" panose="02010600030101010101" pitchFamily="2" charset="-122"/>
                                          <a:cs typeface="Times New Roman" panose="02020603050405020304" pitchFamily="18" charset="0"/>
                                        </a:rPr>
                                        <m:t>3</m:t>
                                      </m:r>
                                    </m:sup>
                                  </m:sSup>
                                </m:den>
                              </m:f>
                            </m:e>
                          </m:mr>
                        </m:m>
                      </m:e>
                    </m:d>
                  </m:oMath>
                </a14:m>
                <a:endParaRPr kumimoji="1" lang="en-US" altLang="zh-CN" sz="2000" dirty="0">
                  <a:solidFill>
                    <a:schemeClr val="tx1"/>
                  </a:solidFill>
                </a:endParaRPr>
              </a:p>
              <a:p>
                <a:r>
                  <a:rPr kumimoji="1" lang="zh-CN" altLang="en-US" sz="2400" dirty="0">
                    <a:solidFill>
                      <a:schemeClr val="tx1"/>
                    </a:solidFill>
                    <a:latin typeface="Georgia" panose="02040502050405020303" pitchFamily="18" charset="0"/>
                  </a:rPr>
                  <a:t>由于</a:t>
                </a:r>
                <a:r>
                  <a:rPr kumimoji="1" lang="en-US" altLang="zh-CN" sz="2400" dirty="0">
                    <a:solidFill>
                      <a:schemeClr val="tx1"/>
                    </a:solidFill>
                    <a:latin typeface="Georgia" panose="02040502050405020303" pitchFamily="18" charset="0"/>
                  </a:rPr>
                  <a:t>Hessian</a:t>
                </a:r>
                <a:r>
                  <a:rPr kumimoji="1" lang="zh-CN" altLang="en-US" sz="2400" dirty="0">
                    <a:solidFill>
                      <a:schemeClr val="tx1"/>
                    </a:solidFill>
                    <a:latin typeface="Georgia" panose="02040502050405020303" pitchFamily="18" charset="0"/>
                  </a:rPr>
                  <a:t>方程中的大多数二阶偏导数是常数，因此非零的三阶偏导数只有：</a:t>
                </a:r>
                <a:endParaRPr kumimoji="1" lang="en-US" altLang="zh-CN" sz="2400" dirty="0">
                  <a:solidFill>
                    <a:schemeClr val="tx1"/>
                  </a:solidFill>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r>
                  <a:rPr kumimoji="1" lang="zh-CN" altLang="en-US" sz="2800" dirty="0">
                    <a:solidFill>
                      <a:schemeClr val="tx1"/>
                    </a:solidFill>
                  </a:rPr>
                  <a:t>（续）</a:t>
                </a:r>
                <a:endParaRPr kumimoji="1" lang="en-US" altLang="zh-CN" sz="2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den>
                      </m:f>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solidFill>
                      <a:schemeClr val="tx1"/>
                    </a:solidFill>
                    <a:latin typeface="Georgia" panose="02040502050405020303" pitchFamily="18" charset="0"/>
                  </a:rPr>
                  <a:t>高阶导数和</a:t>
                </a:r>
                <a:r>
                  <a:rPr kumimoji="1" lang="en-US" altLang="zh-CN" sz="2400" dirty="0">
                    <a:solidFill>
                      <a:schemeClr val="tx1"/>
                    </a:solidFill>
                    <a:latin typeface="Georgia" panose="02040502050405020303" pitchFamily="18" charset="0"/>
                  </a:rPr>
                  <a:t>3</a:t>
                </a:r>
                <a:r>
                  <a:rPr kumimoji="1" lang="zh-CN" altLang="en-US" sz="2400" dirty="0">
                    <a:solidFill>
                      <a:schemeClr val="tx1"/>
                    </a:solidFill>
                    <a:latin typeface="Georgia" panose="02040502050405020303" pitchFamily="18" charset="0"/>
                  </a:rPr>
                  <a:t>阶混合导数（如</a:t>
                </a:r>
                <a:r>
                  <a:rPr lang="zh-CN" altLang="zh-CN" sz="2400" dirty="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400" dirty="0">
                    <a:solidFill>
                      <a:schemeClr val="tx1"/>
                    </a:solidFill>
                    <a:latin typeface="Georgia" panose="02040502050405020303" pitchFamily="18" charset="0"/>
                  </a:rPr>
                  <a:t>）都被消去，因此：</a:t>
                </a:r>
                <a:endParaRPr kumimoji="1" lang="en-US" altLang="zh-CN" sz="2400" dirty="0">
                  <a:solidFill>
                    <a:schemeClr val="tx1"/>
                  </a:solidFill>
                  <a:latin typeface="Georgia" panose="02040502050405020303"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mr>
                          </m:m>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 </m:t>
                          </m:r>
                        </m:e>
                      </m:box>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plc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6</m:t>
                                </m:r>
                              </m:e>
                            </m:mr>
                          </m:m>
                        </m:e>
                      </m:d>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solidFill>
                      <a:schemeClr val="tx1"/>
                    </a:solidFill>
                    <a:latin typeface="Georgia" panose="02040502050405020303" pitchFamily="18" charset="0"/>
                  </a:rPr>
                  <a:t>进一步则有：</a:t>
                </a:r>
                <a:endParaRPr kumimoji="1" lang="en-US" altLang="zh-CN" sz="2400" dirty="0">
                  <a:solidFill>
                    <a:schemeClr val="tx1"/>
                  </a:solidFill>
                  <a:latin typeface="Georgia" panose="02040502050405020303"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0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3</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3</m:t>
                          </m:r>
                        </m:sup>
                      </m:sSup>
                    </m:oMath>
                  </m:oMathPara>
                </a14:m>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solidFill>
                      <a:schemeClr val="tx1"/>
                    </a:solidFill>
                    <a:latin typeface="Georgia" panose="02040502050405020303" pitchFamily="18" charset="0"/>
                  </a:rPr>
                  <a:t>它收集了泰勒级数的所有三次项。</a:t>
                </a:r>
                <a:endParaRPr kumimoji="1" lang="en-US" altLang="zh-CN" sz="2400" dirty="0">
                  <a:solidFill>
                    <a:schemeClr val="tx1"/>
                  </a:solidFill>
                  <a:latin typeface="Georgia" panose="02040502050405020303" pitchFamily="18" charset="0"/>
                </a:endParaRPr>
              </a:p>
              <a:p>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solidFill>
                      <a:schemeClr val="tx1"/>
                    </a:solidFill>
                    <a:latin typeface="Georgia" panose="02040502050405020303" pitchFamily="18" charset="0"/>
                  </a:rPr>
                  <a:t>在</a:t>
                </a:r>
                <a14:m>
                  <m:oMath xmlns:m="http://schemas.openxmlformats.org/officeDocument/2006/math">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400">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1</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r>
                      <a:rPr lang="en-US" altLang="zh-CN" sz="2400">
                        <a:latin typeface="Cambria Math" panose="02040503050406030204" pitchFamily="18" charset="0"/>
                        <a:ea typeface="等线" panose="02010600030101010101" pitchFamily="2" charset="-122"/>
                        <a:cs typeface="Times New Roman" panose="02020603050405020304" pitchFamily="18" charset="0"/>
                      </a:rPr>
                      <m:t>2</m:t>
                    </m:r>
                    <m:r>
                      <a:rPr lang="en-US" altLang="zh-CN" sz="2400">
                        <a:latin typeface="Cambria Math" panose="02040503050406030204" pitchFamily="18" charset="0"/>
                        <a:ea typeface="等线" panose="02010600030101010101" pitchFamily="2" charset="-122"/>
                        <a:cs typeface="Times New Roman" panose="02020603050405020304" pitchFamily="18" charset="0"/>
                      </a:rPr>
                      <m:t>)</m:t>
                    </m:r>
                  </m:oMath>
                </a14:m>
                <a:r>
                  <a:rPr kumimoji="1" lang="zh-CN" altLang="en-US" sz="2400" dirty="0">
                    <a:solidFill>
                      <a:schemeClr val="tx1"/>
                    </a:solidFill>
                    <a:latin typeface="Georgia" panose="02040502050405020303" pitchFamily="18" charset="0"/>
                  </a:rPr>
                  <a:t>处的（精确）泰勒级数展开式是：</a:t>
                </a:r>
                <a:endParaRPr kumimoji="1" lang="zh-CN" altLang="en-US" sz="2400" dirty="0">
                  <a:solidFill>
                    <a:schemeClr val="tx1"/>
                  </a:solidFill>
                  <a:latin typeface="Georgia" panose="020405020504050203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 </a:t>
            </a:r>
            <a:r>
              <a:rPr kumimoji="0" lang="zh-CN" altLang="en-US" sz="2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a:ea typeface="黑体" panose="02010609060101010101" pitchFamily="2" charset="-122"/>
                <a:cs typeface="+mj-cs"/>
              </a:rPr>
              <a:t>线性化与多元泰勒级数</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457200" y="1340768"/>
                <a:ext cx="8229600" cy="5328592"/>
              </a:xfrm>
            </p:spPr>
            <p:txBody>
              <a:bodyPr/>
              <a:lstStyle/>
              <a:p>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d>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smtClean="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effectLst/>
                            <a:latin typeface="Cambria Math" panose="02040503050406030204" pitchFamily="18" charset="0"/>
                            <a:ea typeface="等线" panose="02010600030101010101" pitchFamily="2" charset="-122"/>
                            <a:cs typeface="Times New Roman" panose="02020603050405020304" pitchFamily="18" charset="0"/>
                          </a:rPr>
                          <m:t>2</m:t>
                        </m:r>
                      </m:e>
                    </m:d>
                    <m:r>
                      <a:rPr lang="en-US" altLang="zh-CN" sz="2000" smtClean="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solidFill>
                              <a:srgbClr val="2636FA"/>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2</m:t>
                        </m:r>
                      </m:e>
                    </m:d>
                    <m:r>
                      <a:rPr lang="en-US" altLang="zh-CN" sz="2000" b="1" i="1">
                        <a:solidFill>
                          <a:srgbClr val="2636FA"/>
                        </a:solidFill>
                        <a:effectLst/>
                        <a:latin typeface="Cambria Math" panose="02040503050406030204" pitchFamily="18" charset="0"/>
                        <a:ea typeface="等线" panose="02010600030101010101" pitchFamily="2" charset="-122"/>
                        <a:cs typeface="Times New Roman" panose="02020603050405020304" pitchFamily="18" charset="0"/>
                      </a:rPr>
                      <m:t>𝜹</m:t>
                    </m:r>
                    <m:r>
                      <a:rPr lang="en-US" altLang="zh-CN" sz="2000" smtClean="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428322"/>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solidFill>
                                  <a:srgbClr val="428322"/>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2000"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2</m:t>
                            </m:r>
                          </m:e>
                        </m:d>
                      </m:num>
                      <m:den>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solidFill>
                              <a:srgbClr val="428322"/>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𝜹</m:t>
                        </m:r>
                      </m:e>
                      <m:sup>
                        <m:r>
                          <a:rPr lang="en-US" altLang="zh-CN" sz="2000">
                            <a:solidFill>
                              <a:srgbClr val="428322"/>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smtClean="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000" i="1">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𝑦</m:t>
                            </m:r>
                          </m:sub>
                          <m:sup>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3</m:t>
                            </m:r>
                          </m:sup>
                        </m:sSubSup>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2</m:t>
                            </m:r>
                          </m:e>
                        </m:d>
                      </m:num>
                      <m:den>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3</m:t>
                        </m:r>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m:t>
                        </m:r>
                      </m:den>
                    </m:f>
                    <m:sSup>
                      <m:sSupPr>
                        <m:ctrlPr>
                          <a:rPr lang="zh-CN" altLang="zh-CN" sz="2000" i="1">
                            <a:solidFill>
                              <a:srgbClr val="FB9229"/>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𝛿</m:t>
                        </m:r>
                      </m:e>
                      <m:sup>
                        <m:r>
                          <a:rPr lang="en-US" altLang="zh-CN" sz="2000">
                            <a:solidFill>
                              <a:srgbClr val="FB9229"/>
                            </a:solidFill>
                            <a:effectLst/>
                            <a:latin typeface="Cambria Math" panose="02040503050406030204" pitchFamily="18" charset="0"/>
                            <a:ea typeface="等线" panose="02010600030101010101" pitchFamily="2" charset="-122"/>
                            <a:cs typeface="Times New Roman" panose="02020603050405020304" pitchFamily="18" charset="0"/>
                          </a:rPr>
                          <m:t>3</m:t>
                        </m:r>
                      </m:sup>
                    </m:sSup>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F0000"/>
                            </a:solidFill>
                            <a:latin typeface="Cambria Math" panose="02040503050406030204" pitchFamily="18" charset="0"/>
                            <a:ea typeface="等线" panose="02010600030101010101" pitchFamily="2" charset="-122"/>
                            <a:cs typeface="Times New Roman" panose="02020603050405020304" pitchFamily="18" charset="0"/>
                          </a:rPr>
                          <m:t>2</m:t>
                        </m:r>
                      </m:e>
                    </m:d>
                    <m:r>
                      <a:rPr lang="en-US" altLang="zh-CN" sz="2000" smtClean="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2</m:t>
                            </m:r>
                          </m:e>
                        </m:d>
                      </m:num>
                      <m:den>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den>
                    </m:f>
                    <m:d>
                      <m:dPr>
                        <m:ctrlP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e>
                    </m:d>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2636FA"/>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2</m:t>
                            </m:r>
                          </m:e>
                        </m:d>
                      </m:num>
                      <m:den>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𝑦</m:t>
                        </m:r>
                      </m:den>
                    </m:f>
                    <m:d>
                      <m:dPr>
                        <m:ctrlP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2</m:t>
                        </m:r>
                      </m:e>
                    </m:d>
                  </m:oMath>
                </a14:m>
                <a:endParaRPr lang="en-US" altLang="zh-CN" sz="2000" dirty="0">
                  <a:ea typeface="等线" panose="02010600030101010101" pitchFamily="2" charset="-122"/>
                  <a:cs typeface="Times New Roman" panose="02020603050405020304" pitchFamily="18" charset="0"/>
                </a:endParaRPr>
              </a:p>
              <a:p>
                <a:pPr marL="0" indent="0">
                  <a:buNone/>
                </a:pPr>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smtClean="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den>
                    </m:f>
                    <m:d>
                      <m:dPr>
                        <m:endChr m:val=""/>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e>
                    </m:d>
                  </m:oMath>
                </a14:m>
                <a:endParaRPr lang="en-US" altLang="zh-CN" sz="2000" dirty="0">
                  <a:solidFill>
                    <a:srgbClr val="428322"/>
                  </a:solidFill>
                  <a:ea typeface="Cambria Math" panose="02040503050406030204" pitchFamily="18" charset="0"/>
                  <a:cs typeface="Times New Roman" panose="02020603050405020304" pitchFamily="18" charset="0"/>
                </a:endParaRPr>
              </a:p>
              <a:p>
                <a:pPr marL="0" indent="0">
                  <a:buNone/>
                </a:pPr>
                <a:r>
                  <a:rPr lang="en-US" altLang="zh-CN" sz="2000" dirty="0">
                    <a:solidFill>
                      <a:srgbClr val="428322"/>
                    </a:solidFill>
                    <a:ea typeface="Cambria Math" panose="02040503050406030204" pitchFamily="18" charset="0"/>
                    <a:cs typeface="Times New Roman" panose="02020603050405020304" pitchFamily="18" charset="0"/>
                  </a:rPr>
                  <a:t>	</a:t>
                </a:r>
                <a:r>
                  <a:rPr lang="zh-CN" altLang="zh-CN" sz="2000" dirty="0">
                    <a:solidFill>
                      <a:srgbClr val="428322"/>
                    </a:solidFill>
                    <a:ea typeface="Cambria Math" panose="02040503050406030204" pitchFamily="18" charset="0"/>
                    <a:cs typeface="Times New Roman" panose="02020603050405020304" pitchFamily="18" charset="0"/>
                  </a:rPr>
                  <a:t> </a:t>
                </a:r>
                <a14:m>
                  <m:oMath xmlns:m="http://schemas.openxmlformats.org/officeDocument/2006/math">
                    <m:d>
                      <m:dPr>
                        <m:begChr m:val=""/>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f>
                          <m:f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den>
                        </m:f>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d>
                    <m:r>
                      <a:rPr lang="en-US" altLang="zh-CN" sz="2000" smtClean="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6</m:t>
                        </m:r>
                      </m:den>
                    </m:f>
                    <m:f>
                      <m:f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3</m:t>
                            </m:r>
                          </m:sup>
                        </m:sSup>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3</m:t>
                            </m:r>
                          </m:sup>
                        </m:sSup>
                      </m:den>
                    </m:f>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3</m:t>
                        </m:r>
                      </m:sup>
                    </m:sSup>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0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smtClean="0">
                        <a:solidFill>
                          <a:srgbClr val="FF0000"/>
                        </a:solidFill>
                        <a:latin typeface="Cambria Math" panose="02040503050406030204" pitchFamily="18" charset="0"/>
                        <a:ea typeface="等线" panose="02010600030101010101" pitchFamily="2" charset="-122"/>
                        <a:cs typeface="Times New Roman" panose="02020603050405020304" pitchFamily="18" charset="0"/>
                      </a:rPr>
                      <m:t>13</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6</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14</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2636FA"/>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solidFill>
                      <a:srgbClr val="2636FA"/>
                    </a:solidFill>
                    <a:ea typeface="等线" panose="02010600030101010101" pitchFamily="2" charset="-122"/>
                    <a:cs typeface="Times New Roman" panose="02020603050405020304" pitchFamily="18" charset="0"/>
                  </a:rPr>
                  <a:t> </a:t>
                </a:r>
                <a:endParaRPr lang="en-US" altLang="zh-CN" sz="2000" dirty="0">
                  <a:ea typeface="等线" panose="02010600030101010101" pitchFamily="2" charset="-122"/>
                  <a:cs typeface="Times New Roman" panose="02020603050405020304" pitchFamily="18" charset="0"/>
                </a:endParaRPr>
              </a:p>
              <a:p>
                <a:pPr marL="0" indent="0">
                  <a:buNone/>
                </a:pPr>
                <a:r>
                  <a:rPr lang="en-US" altLang="zh-CN" sz="2000" dirty="0">
                    <a:solidFill>
                      <a:srgbClr val="428322"/>
                    </a:solidFill>
                    <a:ea typeface="等线" panose="02010600030101010101" pitchFamily="2" charset="-122"/>
                    <a:cs typeface="Times New Roman" panose="02020603050405020304" pitchFamily="18" charset="0"/>
                  </a:rPr>
                  <a:t>	</a:t>
                </a:r>
                <a14:m>
                  <m:oMath xmlns:m="http://schemas.openxmlformats.org/officeDocument/2006/math">
                    <m:r>
                      <a:rPr lang="en-US" altLang="zh-CN" sz="2000" smtClean="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6</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428322"/>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1</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428322"/>
                        </a:solidFill>
                        <a:latin typeface="Cambria Math" panose="02040503050406030204" pitchFamily="18" charset="0"/>
                        <a:ea typeface="等线" panose="02010600030101010101" pitchFamily="2" charset="-122"/>
                        <a:cs typeface="Times New Roman" panose="02020603050405020304" pitchFamily="18" charset="0"/>
                      </a:rPr>
                      <m:t>2</m:t>
                    </m:r>
                    <m:r>
                      <a:rPr lang="en-US" altLang="zh-CN" sz="2000" smtClean="0">
                        <a:solidFill>
                          <a:srgbClr val="428322"/>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smtClean="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i="1">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2</m:t>
                    </m:r>
                    <m:sSup>
                      <m:sSupPr>
                        <m:ctrlPr>
                          <a:rPr lang="zh-CN" altLang="zh-CN" sz="2000" i="1">
                            <a:solidFill>
                              <a:srgbClr val="FB9229"/>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000">
                            <a:solidFill>
                              <a:srgbClr val="FB9229"/>
                            </a:solidFill>
                            <a:latin typeface="Cambria Math" panose="02040503050406030204" pitchFamily="18" charset="0"/>
                            <a:ea typeface="等线" panose="02010600030101010101" pitchFamily="2" charset="-122"/>
                            <a:cs typeface="Times New Roman" panose="02020603050405020304" pitchFamily="18" charset="0"/>
                          </a:rPr>
                          <m:t>3</m:t>
                        </m:r>
                      </m:sup>
                    </m:sSup>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endParaRPr lang="en-US" altLang="zh-CN" sz="2000" dirty="0">
                  <a:latin typeface="Georgia" panose="02040502050405020303" pitchFamily="18" charset="0"/>
                  <a:ea typeface="等线" panose="02010600030101010101" pitchFamily="2" charset="-122"/>
                  <a:cs typeface="Times New Roman" panose="02020603050405020304" pitchFamily="18" charset="0"/>
                </a:endParaRPr>
              </a:p>
              <a:p>
                <a:pPr marL="0" indent="0">
                  <a:buNone/>
                </a:pPr>
                <a:endParaRPr lang="en-US" altLang="zh-CN" sz="2000" dirty="0">
                  <a:effectLst/>
                  <a:latin typeface="Georgia" panose="02040502050405020303" pitchFamily="18" charset="0"/>
                  <a:ea typeface="等线" panose="02010600030101010101" pitchFamily="2" charset="-122"/>
                  <a:cs typeface="Times New Roman" panose="02020603050405020304" pitchFamily="18" charset="0"/>
                </a:endParaRPr>
              </a:p>
              <a:p>
                <a:pPr marL="0" indent="0">
                  <a:buNone/>
                </a:pPr>
                <a:r>
                  <a:rPr lang="en-US" altLang="zh-CN" sz="2000" dirty="0">
                    <a:ea typeface="等线" panose="02010600030101010101" pitchFamily="2" charset="-122"/>
                    <a:cs typeface="Times New Roman" panose="02020603050405020304" pitchFamily="18" charset="0"/>
                  </a:rPr>
                  <a:t>			 </a:t>
                </a:r>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𝑥𝑦</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3</m:t>
                        </m:r>
                      </m:sup>
                    </m:sSup>
                  </m:oMath>
                </a14:m>
                <a:r>
                  <a:rPr lang="en-US" altLang="zh-CN" sz="2000" dirty="0">
                    <a:effectLst/>
                    <a:latin typeface="Georgia" panose="02040502050405020303" pitchFamily="18" charset="0"/>
                    <a:ea typeface="等线" panose="02010600030101010101" pitchFamily="2" charset="-122"/>
                    <a:cs typeface="Times New Roman" panose="02020603050405020304" pitchFamily="18" charset="0"/>
                  </a:rPr>
                  <a:t>                       </a:t>
                </a:r>
                <a:endParaRPr lang="zh-CN" altLang="zh-CN" sz="20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457200" y="1340768"/>
                <a:ext cx="8229600" cy="5328592"/>
              </a:xfrm>
              <a:blipFill rotWithShape="1">
                <a:blip r:embed="rId1"/>
                <a:stretch>
                  <a:fillRect t="-5" b="11"/>
                </a:stretch>
              </a:blipFill>
            </p:spPr>
            <p:txBody>
              <a:bodyPr/>
              <a:lstStyle/>
              <a:p>
                <a:r>
                  <a:rPr lang="zh-CN" altLang="en-US">
                    <a:noFill/>
                  </a:rPr>
                  <a:t> </a:t>
                </a:r>
              </a:p>
            </p:txBody>
          </p:sp>
        </mc:Fallback>
      </mc:AlternateContent>
      <p:sp>
        <p:nvSpPr>
          <p:cNvPr id="3" name="箭头: 上下 2"/>
          <p:cNvSpPr/>
          <p:nvPr/>
        </p:nvSpPr>
        <p:spPr>
          <a:xfrm>
            <a:off x="4401692" y="4694042"/>
            <a:ext cx="340616" cy="792088"/>
          </a:xfrm>
          <a:prstGeom prst="upDownArrow">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62100" y="2600908"/>
            <a:ext cx="6019800" cy="1656184"/>
          </a:xfrm>
        </p:spPr>
        <p:txBody>
          <a:bodyPr/>
          <a:lstStyle/>
          <a:p>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微分方程的应用</a:t>
            </a:r>
            <a:endPar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应用：扩散模型</a:t>
            </a:r>
            <a:endParaRPr lang="zh-CN" altLang="en-US" dirty="0"/>
          </a:p>
        </p:txBody>
      </p:sp>
      <p:pic>
        <p:nvPicPr>
          <p:cNvPr id="6" name="图片 5"/>
          <p:cNvPicPr>
            <a:picLocks noChangeAspect="1"/>
          </p:cNvPicPr>
          <p:nvPr/>
        </p:nvPicPr>
        <p:blipFill>
          <a:blip r:embed="rId1"/>
          <a:stretch>
            <a:fillRect/>
          </a:stretch>
        </p:blipFill>
        <p:spPr>
          <a:xfrm>
            <a:off x="395295" y="1484784"/>
            <a:ext cx="8005075" cy="2026180"/>
          </a:xfrm>
          <a:prstGeom prst="rect">
            <a:avLst/>
          </a:prstGeom>
        </p:spPr>
      </p:pic>
      <p:pic>
        <p:nvPicPr>
          <p:cNvPr id="8" name="图片 7"/>
          <p:cNvPicPr>
            <a:picLocks noChangeAspect="1"/>
          </p:cNvPicPr>
          <p:nvPr/>
        </p:nvPicPr>
        <p:blipFill>
          <a:blip r:embed="rId2"/>
          <a:stretch>
            <a:fillRect/>
          </a:stretch>
        </p:blipFill>
        <p:spPr>
          <a:xfrm>
            <a:off x="359411" y="4221088"/>
            <a:ext cx="8076842" cy="193664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扩散模型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800" dirty="0"/>
                  <a:t>去噪扩散概率模型 </a:t>
                </a:r>
                <a:r>
                  <a:rPr lang="en-US" altLang="zh-CN" sz="2800" dirty="0"/>
                  <a:t>(DDPM)</a:t>
                </a:r>
                <a:endParaRPr lang="en-US" altLang="zh-CN" sz="2800" dirty="0"/>
              </a:p>
              <a:p>
                <a:endParaRPr lang="en-US" altLang="zh-CN" sz="2800" dirty="0"/>
              </a:p>
              <a:p>
                <a:pPr marL="0" indent="0">
                  <a:buNone/>
                </a:pPr>
                <a:endParaRPr lang="en-US" altLang="zh-CN" sz="2800" dirty="0"/>
              </a:p>
              <a:p>
                <a:pPr marL="0" indent="0">
                  <a:buNone/>
                </a:pPr>
                <a:endParaRPr lang="en-US" altLang="zh-CN" sz="2800" dirty="0"/>
              </a:p>
              <a:p>
                <a:pPr marL="0" indent="0">
                  <a:buNone/>
                </a:pPr>
                <a14:m>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sub>
                        </m:sSub>
                      </m:e>
                      <m:e>
                        <m:sSub>
                          <m:sSubPr>
                            <m:ctrlPr>
                              <a:rPr lang="en-US" altLang="zh-CN" sz="2000" b="0" i="1" smtClean="0">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0" i="1" smtClean="0">
                                    <a:latin typeface="Cambria Math" panose="02040503050406030204" pitchFamily="18" charset="0"/>
                                  </a:rPr>
                                  <m:t>𝑡</m:t>
                                </m:r>
                              </m:sub>
                            </m:sSub>
                          </m:e>
                          <m:e>
                            <m:sSub>
                              <m:sSubPr>
                                <m:ctrlPr>
                                  <a:rPr lang="en-US" altLang="zh-CN" sz="2000" b="0" i="1" smtClean="0">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Sub>
                          </m:e>
                        </m:d>
                      </m:e>
                    </m:nary>
                  </m:oMath>
                </a14:m>
                <a:r>
                  <a:rPr lang="zh-CN" altLang="en-US" sz="2000" dirty="0"/>
                  <a:t>，</a:t>
                </a:r>
                <a14:m>
                  <m:oMath xmlns:m="http://schemas.openxmlformats.org/officeDocument/2006/math">
                    <m:r>
                      <a:rPr lang="en-US" altLang="zh-CN" sz="2000" b="0" i="1" dirty="0" smtClean="0">
                        <a:latin typeface="Cambria Math" panose="02040503050406030204" pitchFamily="18" charset="0"/>
                      </a:rPr>
                      <m:t>𝑞</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𝑡</m:t>
                            </m:r>
                          </m:sub>
                        </m:sSub>
                      </m:e>
                    </m:rad>
                    <m:sSub>
                      <m:sSubPr>
                        <m:ctrlPr>
                          <a:rPr lang="en-US" altLang="zh-CN" sz="2000" b="0" i="1" smtClean="0">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𝑡</m:t>
                        </m:r>
                      </m:sub>
                    </m:sSub>
                    <m:r>
                      <a:rPr lang="en-US" altLang="zh-CN" sz="2000" b="1" i="1" smtClean="0">
                        <a:latin typeface="Cambria Math" panose="02040503050406030204" pitchFamily="18" charset="0"/>
                      </a:rPr>
                      <m:t>𝑰</m:t>
                    </m:r>
                    <m:r>
                      <a:rPr lang="en-US" altLang="zh-CN" sz="2000" b="0" i="1" smtClean="0">
                        <a:latin typeface="Cambria Math" panose="02040503050406030204" pitchFamily="18" charset="0"/>
                      </a:rPr>
                      <m:t>)</m:t>
                    </m:r>
                  </m:oMath>
                </a14:m>
                <a:endParaRPr lang="en-US" altLang="zh-CN" sz="2000" dirty="0"/>
              </a:p>
              <a:p>
                <a:r>
                  <a:rPr lang="zh-CN" altLang="en-US" sz="2800" dirty="0"/>
                  <a:t>基于分数的生成模型（</a:t>
                </a:r>
                <a:r>
                  <a:rPr lang="en-US" altLang="zh-CN" sz="2800" dirty="0"/>
                  <a:t>SGM</a:t>
                </a:r>
                <a:r>
                  <a:rPr lang="zh-CN" altLang="en-US" sz="2800" dirty="0"/>
                  <a:t>）</a:t>
                </a:r>
                <a:endParaRPr lang="en-US" altLang="zh-CN" sz="2800" dirty="0"/>
              </a:p>
              <a:p>
                <a:pPr lvl="1"/>
                <a:r>
                  <a:rPr lang="zh-CN" altLang="en-US" sz="2400" dirty="0"/>
                  <a:t>训练一个深度神经网络，接受噪声强度信息，估计加噪数据的分数函数。</a:t>
                </a:r>
                <a:endParaRPr lang="en-US" altLang="zh-CN" sz="2400" dirty="0"/>
              </a:p>
              <a:p>
                <a:r>
                  <a:rPr lang="zh-CN" altLang="en-US" sz="2800" dirty="0"/>
                  <a:t>随机微分方程（</a:t>
                </a:r>
                <a:r>
                  <a:rPr lang="en-US" altLang="zh-CN" sz="2800" dirty="0"/>
                  <a:t>SDE</a:t>
                </a:r>
                <a:r>
                  <a:rPr lang="zh-CN" altLang="en-US" sz="2800" dirty="0"/>
                  <a:t>）</a:t>
                </a:r>
                <a:endParaRPr lang="en-US" altLang="zh-CN" sz="28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899592" y="1916832"/>
            <a:ext cx="7344816" cy="13324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a:t>单变量函数的微分</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buFont typeface="Wingdings" panose="05000000000000000000" pitchFamily="2" charset="2"/>
                  <a:buChar char="p"/>
                </a:pPr>
                <a:r>
                  <a:rPr kumimoji="1" lang="zh-CN" altLang="en-US" sz="2400" b="1" dirty="0"/>
                  <a:t>定义 </a:t>
                </a:r>
                <a:r>
                  <a:rPr kumimoji="1" lang="en-US" altLang="zh-CN" sz="2400" b="1" dirty="0"/>
                  <a:t> </a:t>
                </a:r>
                <a:r>
                  <a:rPr kumimoji="1" lang="zh-CN" altLang="en-US" sz="2400" dirty="0"/>
                  <a:t>导数</a:t>
                </a:r>
                <a:endParaRPr kumimoji="1" lang="en-US" altLang="zh-CN" sz="2400" dirty="0"/>
              </a:p>
              <a:p>
                <a:pPr marL="0" indent="0">
                  <a:buNone/>
                </a:pPr>
                <a:r>
                  <a:rPr kumimoji="1" lang="en-US" altLang="zh-CN" sz="2400" dirty="0"/>
                  <a:t>	</a:t>
                </a:r>
                <a:r>
                  <a:rPr kumimoji="1" lang="zh-CN" altLang="en-US" sz="2400" dirty="0">
                    <a:latin typeface="Georgia" panose="02040502050405020303" pitchFamily="18" charset="0"/>
                  </a:rPr>
                  <a:t>对于</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&gt;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oMath>
                </a14:m>
                <a:r>
                  <a:rPr kumimoji="1" lang="zh-CN" altLang="en-US" sz="2400" dirty="0">
                    <a:latin typeface="Georgia" panose="02040502050405020303" pitchFamily="18" charset="0"/>
                  </a:rPr>
                  <a:t>，</a:t>
                </a:r>
                <a:r>
                  <a:rPr lang="en-US" altLang="zh-CN" sz="2400" dirty="0">
                    <a:latin typeface="Georgia" panose="02040502050405020303" pitchFamily="18" charset="0"/>
                  </a:rPr>
                  <a:t> </a:t>
                </a:r>
                <a14:m>
                  <m:oMath xmlns:m="http://schemas.openxmlformats.org/officeDocument/2006/math">
                    <m:r>
                      <a:rPr lang="en-US" altLang="zh-CN" sz="2400" i="1">
                        <a:latin typeface="Cambria Math" panose="02040503050406030204" pitchFamily="18" charset="0"/>
                      </a:rPr>
                      <m:t>𝑓</m:t>
                    </m:r>
                  </m:oMath>
                </a14:m>
                <a:r>
                  <a:rPr kumimoji="1" lang="zh-CN" altLang="en-US" sz="2400" dirty="0">
                    <a:latin typeface="Georgia" panose="02040502050405020303" pitchFamily="18" charset="0"/>
                  </a:rPr>
                  <a:t>在</a:t>
                </a:r>
                <a14:m>
                  <m:oMath xmlns:m="http://schemas.openxmlformats.org/officeDocument/2006/math">
                    <m:r>
                      <a:rPr lang="en-US" altLang="zh-CN" sz="2400" i="1">
                        <a:latin typeface="Cambria Math" panose="02040503050406030204" pitchFamily="18" charset="0"/>
                      </a:rPr>
                      <m:t>𝑥</m:t>
                    </m:r>
                  </m:oMath>
                </a14:m>
                <a:r>
                  <a:rPr kumimoji="1" lang="zh-CN" altLang="en-US" sz="2400" dirty="0">
                    <a:latin typeface="Georgia" panose="02040502050405020303" pitchFamily="18" charset="0"/>
                  </a:rPr>
                  <a:t>的导数</a:t>
                </a:r>
                <a:r>
                  <a:rPr kumimoji="1" lang="en-US" altLang="zh-CN" sz="2400" dirty="0">
                    <a:latin typeface="Georgia" panose="02040502050405020303" pitchFamily="18" charset="0"/>
                  </a:rPr>
                  <a:t>(derivative)</a:t>
                </a:r>
                <a:r>
                  <a:rPr kumimoji="1" lang="zh-CN" altLang="en-US" sz="2400" dirty="0">
                    <a:latin typeface="Georgia" panose="02040502050405020303" pitchFamily="18" charset="0"/>
                  </a:rPr>
                  <a:t>被定义为极限：</a:t>
                </a:r>
                <a:endParaRPr lang="en-US" altLang="zh-CN" sz="2400" i="1" dirty="0">
                  <a:effectLst/>
                  <a:latin typeface="Georgia" panose="02040502050405020303"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num>
                        <m:den>
                          <m:r>
                            <m:rPr>
                              <m:nor/>
                            </m:rPr>
                            <a:rPr lang="en-US" altLang="zh-CN" sz="2400">
                              <a:effectLst/>
                              <a:latin typeface="Georgia" panose="02040502050405020303" pitchFamily="18" charset="0"/>
                              <a:ea typeface="等线" panose="02010600030101010101" pitchFamily="2" charset="-122"/>
                              <a:cs typeface="Times New Roman" panose="02020603050405020304" pitchFamily="18" charset="0"/>
                            </a:rPr>
                            <m:t> </m:t>
                          </m:r>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den>
                      </m:f>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lim</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ℎ</m:t>
                          </m:r>
                        </m:den>
                      </m:f>
                    </m:oMath>
                  </m:oMathPara>
                </a14:m>
                <a:endParaRPr lang="zh-CN" altLang="zh-CN" sz="2400" dirty="0">
                  <a:effectLst/>
                  <a:latin typeface="Georgia" panose="02040502050405020303" pitchFamily="18" charset="0"/>
                  <a:ea typeface="等线" panose="02010600030101010101" pitchFamily="2" charset="-122"/>
                  <a:cs typeface="Times New Roman" panose="02020603050405020304" pitchFamily="18" charset="0"/>
                </a:endParaRPr>
              </a:p>
              <a:p>
                <a:r>
                  <a:rPr kumimoji="1" lang="zh-CN" altLang="en-US" sz="2400" dirty="0"/>
                  <a:t>这样上图的割线也变成了切线，</a:t>
                </a:r>
                <a:r>
                  <a:rPr lang="en-US" altLang="zh-CN" sz="24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导数的方向指向</a:t>
                </a:r>
                <a14:m>
                  <m:oMath xmlns:m="http://schemas.openxmlformats.org/officeDocument/2006/math">
                    <m:r>
                      <a:rPr lang="en-US" altLang="zh-CN" sz="2400" i="1">
                        <a:latin typeface="Cambria Math" panose="02040503050406030204" pitchFamily="18" charset="0"/>
                        <a:ea typeface="等线" panose="02010600030101010101" pitchFamily="2" charset="-122"/>
                        <a:cs typeface="Times New Roman" panose="02020603050405020304" pitchFamily="18" charset="0"/>
                      </a:rPr>
                      <m:t>𝑓</m:t>
                    </m:r>
                  </m:oMath>
                </a14:m>
                <a:r>
                  <a:rPr kumimoji="1" lang="zh-CN" altLang="en-US" sz="2400" dirty="0"/>
                  <a:t>的上升方向。</a:t>
                </a:r>
                <a:endParaRPr kumimoji="1" lang="en-US" altLang="zh-CN" sz="2400" dirty="0"/>
              </a:p>
              <a:p>
                <a:endParaRPr kumimoji="1" lang="en-US" altLang="zh-CN" sz="2400" dirty="0"/>
              </a:p>
              <a:p>
                <a:r>
                  <a:rPr kumimoji="1" lang="zh-CN" altLang="en-US" sz="2400" b="1" dirty="0"/>
                  <a:t>例 </a:t>
                </a:r>
                <a:r>
                  <a:rPr kumimoji="1" lang="en-US" altLang="zh-CN" sz="2400" b="1" dirty="0"/>
                  <a:t> </a:t>
                </a:r>
                <a:r>
                  <a:rPr kumimoji="1" lang="zh-CN" altLang="en-US" sz="2400" dirty="0"/>
                  <a:t>多项式的导数</a:t>
                </a:r>
                <a:endParaRPr kumimoji="1" lang="en-US" altLang="zh-CN" sz="2400" dirty="0"/>
              </a:p>
              <a:p>
                <a:pPr lvl="1"/>
                <a:r>
                  <a:rPr kumimoji="1" lang="zh-CN" altLang="en-US" sz="2400" dirty="0"/>
                  <a:t>计算</a:t>
                </a:r>
                <a14:m>
                  <m:oMath xmlns:m="http://schemas.openxmlformats.org/officeDocument/2006/math">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ℕ</m:t>
                    </m:r>
                  </m:oMath>
                </a14:m>
                <a:r>
                  <a:rPr kumimoji="1" lang="zh-CN" altLang="en-US" sz="2400" dirty="0"/>
                  <a:t>的导数。</a:t>
                </a:r>
                <a:endParaRPr kumimoji="1" lang="en-US" altLang="zh-CN" sz="2400" dirty="0"/>
              </a:p>
              <a:p>
                <a:pPr lvl="1"/>
                <a:r>
                  <a:rPr kumimoji="1" lang="zh-CN" altLang="en-US" sz="2400" dirty="0"/>
                  <a:t>我们可以很快得到答案是</a:t>
                </a:r>
                <a14:m>
                  <m:oMath xmlns:m="http://schemas.openxmlformats.org/officeDocument/2006/math">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等线" panose="02010600030101010101" pitchFamily="2" charset="-122"/>
                            <a:cs typeface="Times New Roman" panose="02020603050405020304" pitchFamily="18" charset="0"/>
                          </a:rPr>
                          <m:t>𝑛𝑥</m:t>
                        </m:r>
                      </m:e>
                      <m:sup>
                        <m:r>
                          <a:rPr lang="en-US" altLang="zh-CN" sz="24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等线" panose="02010600030101010101" pitchFamily="2" charset="-122"/>
                            <a:cs typeface="Times New Roman" panose="02020603050405020304" pitchFamily="18" charset="0"/>
                          </a:rPr>
                          <m:t>1</m:t>
                        </m:r>
                      </m:sup>
                    </m:sSup>
                    <m:r>
                      <a:rPr lang="en-US" altLang="zh-CN" sz="2400" i="1">
                        <a:latin typeface="Cambria Math" panose="02040503050406030204" pitchFamily="18" charset="0"/>
                        <a:ea typeface="等线" panose="02010600030101010101" pitchFamily="2" charset="-122"/>
                        <a:cs typeface="Times New Roman" panose="02020603050405020304" pitchFamily="18" charset="0"/>
                      </a:rPr>
                      <m:t> </m:t>
                    </m:r>
                  </m:oMath>
                </a14:m>
                <a:r>
                  <a:rPr kumimoji="1" lang="zh-CN" altLang="en-US" sz="2400" dirty="0"/>
                  <a:t>，但是这里我们想用导数的定义推导这个结果。</a:t>
                </a:r>
                <a:endParaRPr kumimoji="1" lang="en-US" altLang="zh-CN" sz="2400" dirty="0"/>
              </a:p>
              <a:p>
                <a:pPr lvl="1"/>
                <a:r>
                  <a:rPr kumimoji="1" lang="zh-CN" altLang="en-US" sz="2400" dirty="0"/>
                  <a:t>根据以上导数的定义，我们得到：</a:t>
                </a:r>
                <a:endParaRPr kumimoji="1"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5"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随机微分方程</a:t>
            </a:r>
            <a:endParaRPr lang="zh-CN" altLang="en-US" dirty="0"/>
          </a:p>
        </p:txBody>
      </p:sp>
      <p:pic>
        <p:nvPicPr>
          <p:cNvPr id="1026" name="Picture 2" descr="Score-SDE：基于随机微分方程的分数估计扩散模型- EAI猩球"/>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57200" y="1244600"/>
            <a:ext cx="8229600" cy="28406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文本框 2"/>
              <p:cNvSpPr txBox="1"/>
              <p:nvPr/>
            </p:nvSpPr>
            <p:spPr>
              <a:xfrm>
                <a:off x="287524" y="4074544"/>
                <a:ext cx="8568952" cy="2261132"/>
              </a:xfrm>
              <a:prstGeom prst="rect">
                <a:avLst/>
              </a:prstGeom>
              <a:noFill/>
            </p:spPr>
            <p:txBody>
              <a:bodyPr wrap="square" rtlCol="0">
                <a:spAutoFit/>
              </a:bodyPr>
              <a:lstStyle/>
              <a:p>
                <a:r>
                  <a:rPr lang="en-US" altLang="zh-CN" sz="2400" b="0" dirty="0"/>
                  <a:t>Score SDE </a:t>
                </a:r>
                <a:r>
                  <a:rPr lang="zh-CN" altLang="en-US" sz="2400" b="0" dirty="0"/>
                  <a:t>用下列的随机微分方程对数据进行扰动</a:t>
                </a:r>
                <a:endParaRPr lang="en-US" altLang="zh-CN" sz="2400" b="0" dirty="0"/>
              </a:p>
              <a:p>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𝒘</m:t>
                      </m:r>
                    </m:oMath>
                  </m:oMathPara>
                </a14:m>
                <a:endParaRPr lang="en-US" altLang="zh-CN" sz="2400" dirty="0"/>
              </a:p>
              <a:p>
                <a:r>
                  <a:rPr lang="zh-CN" altLang="en-US" sz="2400" b="0" dirty="0">
                    <a:ea typeface="+mn-ea"/>
                    <a:cs typeface="Times New Roman" panose="02020603050405020304" pitchFamily="18" charset="0"/>
                  </a:rPr>
                  <a:t>其中</a:t>
                </a:r>
                <a14:m>
                  <m:oMath xmlns:m="http://schemas.openxmlformats.org/officeDocument/2006/math">
                    <m:r>
                      <a:rPr lang="en-US" altLang="zh-CN" sz="2400" b="0" i="1" smtClean="0">
                        <a:latin typeface="Cambria Math" panose="02040503050406030204" pitchFamily="18" charset="0"/>
                        <a:ea typeface="+mn-ea"/>
                      </a:rPr>
                      <m:t>𝑓</m:t>
                    </m:r>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e>
                    </m:d>
                  </m:oMath>
                </a14:m>
                <a:r>
                  <a:rPr lang="zh-CN" altLang="en-US" sz="2400" b="0" dirty="0">
                    <a:ea typeface="+mn-ea"/>
                    <a:cs typeface="Times New Roman" panose="02020603050405020304" pitchFamily="18" charset="0"/>
                  </a:rPr>
                  <a:t>和</a:t>
                </a:r>
                <a14:m>
                  <m:oMath xmlns:m="http://schemas.openxmlformats.org/officeDocument/2006/math">
                    <m:r>
                      <a:rPr lang="en-US" altLang="zh-CN" sz="2400" b="0" i="1">
                        <a:latin typeface="Cambria Math" panose="02040503050406030204" pitchFamily="18" charset="0"/>
                        <a:ea typeface="+mn-ea"/>
                      </a:rPr>
                      <m:t>𝑔</m:t>
                    </m:r>
                    <m:d>
                      <m:dPr>
                        <m:ctrlPr>
                          <a:rPr lang="en-US" altLang="zh-CN" sz="2400" b="0" i="1">
                            <a:latin typeface="Cambria Math" panose="02040503050406030204" pitchFamily="18" charset="0"/>
                            <a:ea typeface="+mn-ea"/>
                          </a:rPr>
                        </m:ctrlPr>
                      </m:dPr>
                      <m:e>
                        <m:r>
                          <a:rPr lang="en-US" altLang="zh-CN" sz="2400" b="0" i="1">
                            <a:latin typeface="Cambria Math" panose="02040503050406030204" pitchFamily="18" charset="0"/>
                            <a:ea typeface="+mn-ea"/>
                          </a:rPr>
                          <m:t>𝑡</m:t>
                        </m:r>
                      </m:e>
                    </m:d>
                  </m:oMath>
                </a14:m>
                <a:r>
                  <a:rPr lang="zh-CN" altLang="en-US" sz="2400" b="0" dirty="0">
                    <a:ea typeface="+mn-ea"/>
                    <a:cs typeface="Times New Roman" panose="02020603050405020304" pitchFamily="18" charset="0"/>
                  </a:rPr>
                  <a:t>是</a:t>
                </a:r>
                <a:r>
                  <a:rPr lang="en-US" altLang="zh-CN" sz="2400" b="0" dirty="0">
                    <a:ea typeface="+mn-ea"/>
                    <a:cs typeface="Times New Roman" panose="02020603050405020304" pitchFamily="18" charset="0"/>
                  </a:rPr>
                  <a:t>SDE</a:t>
                </a:r>
                <a:r>
                  <a:rPr lang="zh-CN" altLang="en-US" sz="2400" b="0" dirty="0">
                    <a:ea typeface="+mn-ea"/>
                    <a:cs typeface="Times New Roman" panose="02020603050405020304" pitchFamily="18" charset="0"/>
                  </a:rPr>
                  <a:t>的漂移和扩散系数，</a:t>
                </a:r>
                <a14:m>
                  <m:oMath xmlns:m="http://schemas.openxmlformats.org/officeDocument/2006/math">
                    <m:r>
                      <a:rPr lang="en-US" altLang="zh-CN" sz="2400" i="1">
                        <a:latin typeface="Cambria Math" panose="02040503050406030204" pitchFamily="18" charset="0"/>
                      </a:rPr>
                      <m:t>𝒘</m:t>
                    </m:r>
                  </m:oMath>
                </a14:m>
                <a:r>
                  <a:rPr lang="zh-CN" altLang="en-US" sz="2400" b="0" dirty="0">
                    <a:ea typeface="+mn-ea"/>
                    <a:cs typeface="Times New Roman" panose="02020603050405020304" pitchFamily="18" charset="0"/>
                  </a:rPr>
                  <a:t>是标准维纳过程</a:t>
                </a:r>
                <a:endParaRPr lang="en-US" altLang="zh-CN" sz="2400" b="0" dirty="0">
                  <a:ea typeface="+mn-ea"/>
                  <a:cs typeface="Times New Roman" panose="02020603050405020304" pitchFamily="18" charset="0"/>
                </a:endParaRPr>
              </a:p>
              <a:p>
                <a:r>
                  <a:rPr lang="en-US" altLang="zh-CN" sz="2400" b="0" dirty="0">
                    <a:ea typeface="+mn-ea"/>
                    <a:cs typeface="Times New Roman" panose="02020603050405020304" pitchFamily="18" charset="0"/>
                  </a:rPr>
                  <a:t>DDPM</a:t>
                </a:r>
                <a:r>
                  <a:rPr lang="zh-CN" altLang="en-US" sz="2400" b="0" dirty="0">
                    <a:ea typeface="+mn-ea"/>
                    <a:cs typeface="Times New Roman" panose="02020603050405020304" pitchFamily="18" charset="0"/>
                  </a:rPr>
                  <a:t>相应的</a:t>
                </a:r>
                <a:r>
                  <a:rPr lang="en-US" altLang="zh-CN" sz="2400" b="0" dirty="0">
                    <a:ea typeface="+mn-ea"/>
                    <a:cs typeface="Times New Roman" panose="02020603050405020304" pitchFamily="18" charset="0"/>
                  </a:rPr>
                  <a:t>SDE</a:t>
                </a:r>
                <a:r>
                  <a:rPr lang="zh-CN" altLang="en-US" sz="2400" b="0" dirty="0">
                    <a:ea typeface="+mn-ea"/>
                    <a:cs typeface="Times New Roman" panose="02020603050405020304" pitchFamily="18" charset="0"/>
                  </a:rPr>
                  <a:t>方程：</a:t>
                </a:r>
                <a:endParaRPr lang="en-US" altLang="zh-CN" sz="2400" b="0" dirty="0">
                  <a:ea typeface="+mn-ea"/>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ea typeface="+mn-ea"/>
                          <a:cs typeface="Times New Roman" panose="02020603050405020304" pitchFamily="18" charset="0"/>
                        </a:rPr>
                        <m:t>d</m:t>
                      </m:r>
                      <m:r>
                        <a:rPr lang="en-US" altLang="zh-CN" sz="2400" b="1" i="1" smtClean="0">
                          <a:latin typeface="Cambria Math" panose="02040503050406030204" pitchFamily="18" charset="0"/>
                          <a:ea typeface="+mn-ea"/>
                          <a:cs typeface="Times New Roman" panose="02020603050405020304" pitchFamily="18" charset="0"/>
                        </a:rPr>
                        <m:t>𝒙</m:t>
                      </m:r>
                      <m:r>
                        <a:rPr lang="en-US" altLang="zh-CN" sz="2400" b="0" i="1" smtClean="0">
                          <a:latin typeface="Cambria Math" panose="02040503050406030204" pitchFamily="18" charset="0"/>
                          <a:ea typeface="+mn-ea"/>
                          <a:cs typeface="Times New Roman" panose="02020603050405020304" pitchFamily="18" charset="0"/>
                        </a:rPr>
                        <m:t>=−</m:t>
                      </m:r>
                      <m:f>
                        <m:fPr>
                          <m:ctrlPr>
                            <a:rPr lang="en-US" altLang="zh-CN" sz="2400" b="0" i="1" smtClean="0">
                              <a:latin typeface="Cambria Math" panose="02040503050406030204" pitchFamily="18" charset="0"/>
                              <a:ea typeface="+mn-ea"/>
                              <a:cs typeface="Times New Roman" panose="02020603050405020304" pitchFamily="18" charset="0"/>
                            </a:rPr>
                          </m:ctrlPr>
                        </m:fPr>
                        <m:num>
                          <m:r>
                            <a:rPr lang="en-US" altLang="zh-CN" sz="2400" b="0" i="1" smtClean="0">
                              <a:latin typeface="Cambria Math" panose="02040503050406030204" pitchFamily="18" charset="0"/>
                              <a:ea typeface="+mn-ea"/>
                              <a:cs typeface="Times New Roman" panose="02020603050405020304" pitchFamily="18" charset="0"/>
                            </a:rPr>
                            <m:t>1</m:t>
                          </m:r>
                        </m:num>
                        <m:den>
                          <m:r>
                            <a:rPr lang="en-US" altLang="zh-CN" sz="2400" b="0" i="1" smtClean="0">
                              <a:latin typeface="Cambria Math" panose="02040503050406030204" pitchFamily="18" charset="0"/>
                              <a:ea typeface="+mn-ea"/>
                              <a:cs typeface="Times New Roman" panose="02020603050405020304" pitchFamily="18" charset="0"/>
                            </a:rPr>
                            <m:t>2</m:t>
                          </m:r>
                        </m:den>
                      </m:f>
                      <m:r>
                        <a:rPr lang="en-US" altLang="zh-CN" sz="2400" b="0" i="1" smtClean="0">
                          <a:latin typeface="Cambria Math" panose="02040503050406030204" pitchFamily="18" charset="0"/>
                          <a:ea typeface="+mn-ea"/>
                          <a:cs typeface="Times New Roman" panose="02020603050405020304" pitchFamily="18" charset="0"/>
                        </a:rPr>
                        <m:t>𝛽</m:t>
                      </m:r>
                      <m:d>
                        <m:dPr>
                          <m:ctrlPr>
                            <a:rPr lang="en-US" altLang="zh-CN" sz="2400" b="0" i="1" smtClean="0">
                              <a:latin typeface="Cambria Math" panose="02040503050406030204" pitchFamily="18" charset="0"/>
                              <a:ea typeface="+mn-ea"/>
                              <a:cs typeface="Times New Roman" panose="02020603050405020304" pitchFamily="18" charset="0"/>
                            </a:rPr>
                          </m:ctrlPr>
                        </m:dPr>
                        <m:e>
                          <m:r>
                            <a:rPr lang="en-US" altLang="zh-CN" sz="2400" b="0" i="1" smtClean="0">
                              <a:latin typeface="Cambria Math" panose="02040503050406030204" pitchFamily="18" charset="0"/>
                              <a:ea typeface="+mn-ea"/>
                              <a:cs typeface="Times New Roman" panose="02020603050405020304" pitchFamily="18" charset="0"/>
                            </a:rPr>
                            <m:t>𝑡</m:t>
                          </m:r>
                        </m:e>
                      </m:d>
                      <m:r>
                        <a:rPr lang="en-US" altLang="zh-CN" sz="2400" b="1" i="1" smtClean="0">
                          <a:latin typeface="Cambria Math" panose="02040503050406030204" pitchFamily="18" charset="0"/>
                          <a:ea typeface="+mn-ea"/>
                          <a:cs typeface="Times New Roman" panose="02020603050405020304" pitchFamily="18" charset="0"/>
                        </a:rPr>
                        <m:t>𝒙</m:t>
                      </m:r>
                      <m:r>
                        <m:rPr>
                          <m:sty m:val="p"/>
                        </m:rPr>
                        <a:rPr lang="en-US" altLang="zh-CN" sz="2400" b="0" i="0" smtClean="0">
                          <a:latin typeface="Cambria Math" panose="02040503050406030204" pitchFamily="18" charset="0"/>
                          <a:ea typeface="+mn-ea"/>
                          <a:cs typeface="Times New Roman" panose="02020603050405020304" pitchFamily="18" charset="0"/>
                        </a:rPr>
                        <m:t>d</m:t>
                      </m:r>
                      <m:r>
                        <a:rPr lang="en-US" altLang="zh-CN" sz="2400" b="0" i="1" smtClean="0">
                          <a:latin typeface="Cambria Math" panose="02040503050406030204" pitchFamily="18" charset="0"/>
                          <a:ea typeface="+mn-ea"/>
                          <a:cs typeface="Times New Roman" panose="02020603050405020304" pitchFamily="18" charset="0"/>
                        </a:rPr>
                        <m:t>𝑡</m:t>
                      </m:r>
                      <m:r>
                        <a:rPr lang="en-US" altLang="zh-CN" sz="2400" b="0" i="1" smtClean="0">
                          <a:latin typeface="Cambria Math" panose="02040503050406030204" pitchFamily="18" charset="0"/>
                          <a:ea typeface="+mn-ea"/>
                          <a:cs typeface="Times New Roman" panose="02020603050405020304" pitchFamily="18" charset="0"/>
                        </a:rPr>
                        <m:t>+</m:t>
                      </m:r>
                      <m:rad>
                        <m:radPr>
                          <m:degHide m:val="on"/>
                          <m:ctrlPr>
                            <a:rPr lang="en-US" altLang="zh-CN" sz="2400" b="0" i="1" smtClean="0">
                              <a:latin typeface="Cambria Math" panose="02040503050406030204" pitchFamily="18" charset="0"/>
                              <a:ea typeface="+mn-ea"/>
                              <a:cs typeface="Times New Roman" panose="02020603050405020304" pitchFamily="18" charset="0"/>
                            </a:rPr>
                          </m:ctrlPr>
                        </m:radPr>
                        <m:deg/>
                        <m:e>
                          <m:r>
                            <a:rPr lang="en-US" altLang="zh-CN" sz="2400" b="0" i="1" smtClean="0">
                              <a:latin typeface="Cambria Math" panose="02040503050406030204" pitchFamily="18" charset="0"/>
                              <a:ea typeface="+mn-ea"/>
                              <a:cs typeface="Times New Roman" panose="02020603050405020304" pitchFamily="18" charset="0"/>
                            </a:rPr>
                            <m:t>𝛽</m:t>
                          </m:r>
                          <m:r>
                            <a:rPr lang="en-US" altLang="zh-CN" sz="2400" b="0" i="1" smtClean="0">
                              <a:latin typeface="Cambria Math" panose="02040503050406030204" pitchFamily="18" charset="0"/>
                              <a:ea typeface="+mn-ea"/>
                              <a:cs typeface="Times New Roman" panose="02020603050405020304" pitchFamily="18" charset="0"/>
                            </a:rPr>
                            <m:t>(</m:t>
                          </m:r>
                          <m:r>
                            <a:rPr lang="en-US" altLang="zh-CN" sz="2400" b="0" i="1" smtClean="0">
                              <a:latin typeface="Cambria Math" panose="02040503050406030204" pitchFamily="18" charset="0"/>
                              <a:ea typeface="+mn-ea"/>
                              <a:cs typeface="Times New Roman" panose="02020603050405020304" pitchFamily="18" charset="0"/>
                            </a:rPr>
                            <m:t>𝑡</m:t>
                          </m:r>
                          <m:r>
                            <a:rPr lang="en-US" altLang="zh-CN" sz="2400" b="0" i="1" smtClean="0">
                              <a:latin typeface="Cambria Math" panose="02040503050406030204" pitchFamily="18" charset="0"/>
                              <a:ea typeface="+mn-ea"/>
                              <a:cs typeface="Times New Roman" panose="02020603050405020304" pitchFamily="18" charset="0"/>
                            </a:rPr>
                            <m:t>)</m:t>
                          </m:r>
                        </m:e>
                      </m:rad>
                      <m:r>
                        <m:rPr>
                          <m:sty m:val="p"/>
                        </m:rPr>
                        <a:rPr lang="en-US" altLang="zh-CN" sz="2400" b="0" i="0" smtClean="0">
                          <a:latin typeface="Cambria Math" panose="02040503050406030204" pitchFamily="18" charset="0"/>
                          <a:ea typeface="+mn-ea"/>
                          <a:cs typeface="Times New Roman" panose="02020603050405020304" pitchFamily="18" charset="0"/>
                        </a:rPr>
                        <m:t>d</m:t>
                      </m:r>
                      <m:r>
                        <a:rPr lang="en-US" altLang="zh-CN" sz="2400" b="1" i="1" smtClean="0">
                          <a:latin typeface="Cambria Math" panose="02040503050406030204" pitchFamily="18" charset="0"/>
                          <a:ea typeface="+mn-ea"/>
                          <a:cs typeface="Times New Roman" panose="02020603050405020304" pitchFamily="18" charset="0"/>
                        </a:rPr>
                        <m:t>𝒘</m:t>
                      </m:r>
                    </m:oMath>
                  </m:oMathPara>
                </a14:m>
                <a:endParaRPr lang="zh-CN" altLang="en-US" sz="2400" dirty="0">
                  <a:ea typeface="+mn-ea"/>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87524" y="4074544"/>
                <a:ext cx="8568952" cy="2261132"/>
              </a:xfrm>
              <a:prstGeom prst="rect">
                <a:avLst/>
              </a:prstGeom>
              <a:blipFill rotWithShape="1">
                <a:blip r:embed="rId2"/>
                <a:stretch>
                  <a:fillRect l="-6" t="-17" r="2" b="12"/>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偏微分方程</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395537" y="1341278"/>
                <a:ext cx="8186930" cy="3112583"/>
              </a:xfrm>
              <a:prstGeom prst="rect">
                <a:avLst/>
              </a:prstGeom>
              <a:noFill/>
            </p:spPr>
            <p:txBody>
              <a:bodyPr wrap="square" rtlCol="0">
                <a:spAutoFit/>
              </a:bodyPr>
              <a:lstStyle/>
              <a:p>
                <a:pPr algn="just"/>
                <a:r>
                  <a:rPr lang="zh-CN" altLang="en-US" sz="2400" b="0" dirty="0"/>
                  <a:t>拉普拉斯算子</a:t>
                </a:r>
                <a:r>
                  <a:rPr lang="en-US" altLang="zh-CN" sz="2400" b="0" dirty="0"/>
                  <a:t>(Laplace operator)</a:t>
                </a:r>
                <a:r>
                  <a:rPr lang="zh-CN" altLang="en-US" sz="2400" b="0" dirty="0"/>
                  <a:t>，通常记作</a:t>
                </a:r>
                <a14:m>
                  <m:oMath xmlns:m="http://schemas.openxmlformats.org/officeDocument/2006/math">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oMath>
                </a14:m>
                <a:r>
                  <a:rPr lang="zh-CN" altLang="en-US" sz="2400" b="0" dirty="0"/>
                  <a:t>或</a:t>
                </a:r>
                <a14:m>
                  <m:oMath xmlns:m="http://schemas.openxmlformats.org/officeDocument/2006/math">
                    <m:r>
                      <a:rPr lang="zh-CN" altLang="en-US" sz="2400" b="0" i="1" dirty="0" smtClean="0">
                        <a:latin typeface="Cambria Math" panose="02040503050406030204" pitchFamily="18" charset="0"/>
                      </a:rPr>
                      <m:t>∆</m:t>
                    </m:r>
                  </m:oMath>
                </a14:m>
                <a:r>
                  <a:rPr lang="zh-CN" altLang="en-US" sz="2400" b="0" dirty="0"/>
                  <a:t>，是一个在向量分析和偏微分方程中非常重要的微分算子。它应用于标量场或向量场，描述了函数在空间中的曲率或变化程度。</a:t>
                </a:r>
                <a:endParaRPr lang="en-US" altLang="zh-CN" sz="2400" b="0" dirty="0"/>
              </a:p>
              <a:p>
                <a:pPr algn="just"/>
                <a:endParaRPr lang="en-US" altLang="zh-CN" sz="2400" b="0" dirty="0"/>
              </a:p>
              <a:p>
                <a:pPr algn="just"/>
                <a:r>
                  <a:rPr lang="zh-CN" altLang="en-US" sz="2400" dirty="0"/>
                  <a:t>定义</a:t>
                </a:r>
                <a:r>
                  <a:rPr lang="en-US" altLang="zh-CN" sz="2400" dirty="0"/>
                  <a:t>. </a:t>
                </a:r>
                <a:r>
                  <a:rPr lang="zh-CN" altLang="en-US" sz="2400" b="0" dirty="0"/>
                  <a:t>在三维直角坐标系</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oMath>
                </a14:m>
                <a:r>
                  <a:rPr lang="zh-CN" altLang="en-US" sz="2400" b="0" dirty="0"/>
                  <a:t>中，</a:t>
                </a:r>
                <a:r>
                  <a:rPr lang="zh-CN" altLang="en-US" sz="2400" dirty="0"/>
                  <a:t>拉普拉斯算子</a:t>
                </a:r>
                <a:r>
                  <a:rPr lang="zh-CN" altLang="en-US" sz="2400" b="0" dirty="0"/>
                  <a:t>的定义是函数</a:t>
                </a:r>
                <a14:m>
                  <m:oMath xmlns:m="http://schemas.openxmlformats.org/officeDocument/2006/math">
                    <m:r>
                      <a:rPr lang="en-US" altLang="zh-CN" sz="2400" b="0" i="1" smtClean="0">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r>
                      <a:rPr lang="en-US" altLang="zh-CN" sz="2400" b="0" i="1">
                        <a:latin typeface="Cambria Math" panose="02040503050406030204" pitchFamily="18" charset="0"/>
                      </a:rPr>
                      <m:t>𝑦</m:t>
                    </m:r>
                    <m:r>
                      <a:rPr lang="en-US" altLang="zh-CN" sz="2400" b="0" i="1">
                        <a:latin typeface="Cambria Math" panose="02040503050406030204" pitchFamily="18" charset="0"/>
                      </a:rPr>
                      <m:t>,</m:t>
                    </m:r>
                    <m:r>
                      <a:rPr lang="en-US" altLang="zh-CN" sz="2400" b="0" i="1">
                        <a:latin typeface="Cambria Math" panose="02040503050406030204" pitchFamily="18" charset="0"/>
                      </a:rPr>
                      <m:t>𝑧</m:t>
                    </m:r>
                    <m:r>
                      <a:rPr lang="en-US" altLang="zh-CN" sz="2400" b="0" i="1">
                        <a:latin typeface="Cambria Math" panose="02040503050406030204" pitchFamily="18" charset="0"/>
                      </a:rPr>
                      <m:t>)</m:t>
                    </m:r>
                  </m:oMath>
                </a14:m>
                <a:r>
                  <a:rPr lang="zh-CN" altLang="en-US" sz="2400" b="0" dirty="0"/>
                  <a:t>关于每个坐标的二阶偏导数的和。</a:t>
                </a:r>
                <a:endParaRPr lang="en-US" altLang="zh-CN" sz="2400" b="0" dirty="0"/>
              </a:p>
              <a:p>
                <a:pPr algn="just"/>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sty m:val="p"/>
                            </m:rP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𝑓</m:t>
                          </m:r>
                        </m:num>
                        <m:den>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𝑓</m:t>
                          </m:r>
                        </m:num>
                        <m:den>
                          <m:r>
                            <a:rPr lang="en-US" altLang="zh-CN" sz="2400" b="0" i="1">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𝑓</m:t>
                          </m:r>
                        </m:num>
                        <m:den>
                          <m:r>
                            <a:rPr lang="en-US" altLang="zh-CN" sz="2400" b="0" i="1">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b="0" i="1">
                                  <a:latin typeface="Cambria Math" panose="02040503050406030204" pitchFamily="18" charset="0"/>
                                </a:rPr>
                                <m:t>2</m:t>
                              </m:r>
                            </m:sup>
                          </m:sSup>
                        </m:den>
                      </m:f>
                    </m:oMath>
                  </m:oMathPara>
                </a14:m>
                <a:endParaRPr lang="zh-CN" altLang="en-US" sz="2400" b="0" dirty="0"/>
              </a:p>
            </p:txBody>
          </p:sp>
        </mc:Choice>
        <mc:Fallback>
          <p:sp>
            <p:nvSpPr>
              <p:cNvPr id="3" name="文本框 2"/>
              <p:cNvSpPr txBox="1">
                <a:spLocks noRot="1" noChangeAspect="1" noMove="1" noResize="1" noEditPoints="1" noAdjustHandles="1" noChangeArrowheads="1" noChangeShapeType="1" noTextEdit="1"/>
              </p:cNvSpPr>
              <p:nvPr/>
            </p:nvSpPr>
            <p:spPr>
              <a:xfrm>
                <a:off x="395537" y="1341278"/>
                <a:ext cx="8186930" cy="3112583"/>
              </a:xfrm>
              <a:prstGeom prst="rect">
                <a:avLst/>
              </a:prstGeom>
              <a:blipFill rotWithShape="1">
                <a:blip r:embed="rId1"/>
                <a:stretch>
                  <a:fillRect l="-7" t="-5" r="5" b="19"/>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物理仿真</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395536" y="1412776"/>
                <a:ext cx="8371752" cy="3010568"/>
              </a:xfrm>
              <a:prstGeom prst="rect">
                <a:avLst/>
              </a:prstGeom>
              <a:noFill/>
            </p:spPr>
            <p:txBody>
              <a:bodyPr wrap="square" rtlCol="0">
                <a:spAutoFit/>
              </a:bodyPr>
              <a:lstStyle/>
              <a:p>
                <a:pPr marL="514350" indent="-514350" algn="just">
                  <a:buAutoNum type="arabicPeriod"/>
                </a:pPr>
                <a:r>
                  <a:rPr lang="zh-CN" altLang="en-US" sz="2400" dirty="0">
                    <a:cs typeface="Times New Roman" panose="02020603050405020304" pitchFamily="18" charset="0"/>
                  </a:rPr>
                  <a:t>热传导方程</a:t>
                </a:r>
                <a:r>
                  <a:rPr lang="en-US" altLang="zh-CN" sz="2400" dirty="0">
                    <a:cs typeface="Times New Roman" panose="02020603050405020304" pitchFamily="18" charset="0"/>
                  </a:rPr>
                  <a:t>(Heat Equation)</a:t>
                </a:r>
                <a:endParaRPr lang="en-US" altLang="zh-CN" sz="2400" dirty="0">
                  <a:cs typeface="Times New Roman" panose="02020603050405020304" pitchFamily="18" charset="0"/>
                </a:endParaRPr>
              </a:p>
              <a:p>
                <a:pPr algn="just"/>
                <a:r>
                  <a:rPr lang="zh-CN" altLang="en-US" sz="2400" b="0" dirty="0">
                    <a:cs typeface="Times New Roman" panose="02020603050405020304" pitchFamily="18" charset="0"/>
                  </a:rPr>
                  <a:t>在热扩散模型中，热传导方程描述的是热量在空间中如何随着时间的推移进行分布</a:t>
                </a:r>
                <a:r>
                  <a:rPr lang="en-US" altLang="zh-CN" sz="2400" b="0" dirty="0">
                    <a:cs typeface="Times New Roman" panose="02020603050405020304" pitchFamily="18" charset="0"/>
                  </a:rPr>
                  <a:t>:</a:t>
                </a:r>
                <a:endParaRPr lang="en-US" altLang="zh-CN" sz="2400" b="0" dirty="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oMath>
                  </m:oMathPara>
                </a14:m>
                <a:endParaRPr lang="en-US" altLang="zh-CN" sz="2400" b="0" dirty="0">
                  <a:cs typeface="Times New Roman" panose="02020603050405020304" pitchFamily="18" charset="0"/>
                </a:endParaRPr>
              </a:p>
              <a:p>
                <a:pPr algn="just"/>
                <a:r>
                  <a:rPr lang="zh-CN" altLang="en-US" sz="2400" b="0" dirty="0">
                    <a:cs typeface="Times New Roman" panose="02020603050405020304" pitchFamily="18" charset="0"/>
                  </a:rPr>
                  <a:t>其中，</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𝑢</m:t>
                    </m:r>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𝑥</m:t>
                    </m:r>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𝑡</m:t>
                    </m:r>
                    <m:r>
                      <a:rPr lang="en-US" altLang="zh-CN" sz="2400" b="0" i="1" dirty="0" smtClean="0">
                        <a:latin typeface="Cambria Math" panose="02040503050406030204" pitchFamily="18" charset="0"/>
                        <a:cs typeface="Times New Roman" panose="02020603050405020304" pitchFamily="18" charset="0"/>
                      </a:rPr>
                      <m:t>)</m:t>
                    </m:r>
                  </m:oMath>
                </a14:m>
                <a:r>
                  <a:rPr lang="zh-CN" altLang="en-US" sz="2400" b="0" dirty="0">
                    <a:cs typeface="Times New Roman" panose="02020603050405020304" pitchFamily="18" charset="0"/>
                  </a:rPr>
                  <a:t>表示温度的函数，</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𝐷</m:t>
                    </m:r>
                  </m:oMath>
                </a14:m>
                <a:r>
                  <a:rPr lang="zh-CN" altLang="en-US" sz="2400" b="0" dirty="0">
                    <a:cs typeface="Times New Roman" panose="02020603050405020304" pitchFamily="18" charset="0"/>
                  </a:rPr>
                  <a:t>是扩散系数，</a:t>
                </a:r>
                <a14:m>
                  <m:oMath xmlns:m="http://schemas.openxmlformats.org/officeDocument/2006/math">
                    <m:sSup>
                      <m:sSupPr>
                        <m:ctrlP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2400" b="0" i="1" dirty="0" smtClean="0">
                            <a:latin typeface="Cambria Math" panose="02040503050406030204" pitchFamily="18" charset="0"/>
                            <a:cs typeface="Times New Roman" panose="02020603050405020304" pitchFamily="18" charset="0"/>
                          </a:rPr>
                          <m:t>2</m:t>
                        </m:r>
                      </m:sup>
                    </m:sSup>
                  </m:oMath>
                </a14:m>
                <a:r>
                  <a:rPr lang="zh-CN" altLang="en-US" sz="2400" b="0" dirty="0">
                    <a:cs typeface="Times New Roman" panose="02020603050405020304" pitchFamily="18" charset="0"/>
                  </a:rPr>
                  <a:t>是拉普拉斯算子，描述的是温度场的空间变化。该方程可以用于建模热扩散、温度变化和其他类似的扩散过程。</a:t>
                </a:r>
                <a:endParaRPr lang="zh-CN" altLang="en-US" sz="2400" b="0" dirty="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95536" y="1412776"/>
                <a:ext cx="8371752" cy="3010568"/>
              </a:xfrm>
              <a:prstGeom prst="rect">
                <a:avLst/>
              </a:prstGeom>
              <a:blipFill rotWithShape="1">
                <a:blip r:embed="rId1"/>
                <a:stretch>
                  <a:fillRect l="-7" t="-18" r="6" b="19"/>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物理仿真</a:t>
            </a: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359532" y="1412776"/>
                <a:ext cx="8424936" cy="4211025"/>
              </a:xfrm>
              <a:prstGeom prst="rect">
                <a:avLst/>
              </a:prstGeom>
              <a:noFill/>
            </p:spPr>
            <p:txBody>
              <a:bodyPr wrap="square" rtlCol="0">
                <a:spAutoFit/>
              </a:bodyPr>
              <a:lstStyle/>
              <a:p>
                <a:pPr algn="just"/>
                <a:r>
                  <a:rPr lang="en-US" altLang="zh-CN" sz="2400" dirty="0">
                    <a:ea typeface="+mn-ea"/>
                    <a:cs typeface="Times New Roman" panose="02020603050405020304" pitchFamily="18" charset="0"/>
                  </a:rPr>
                  <a:t>2. </a:t>
                </a:r>
                <a:r>
                  <a:rPr lang="zh-CN" altLang="en-US" sz="2400" dirty="0">
                    <a:ea typeface="+mn-ea"/>
                    <a:cs typeface="Times New Roman" panose="02020603050405020304" pitchFamily="18" charset="0"/>
                  </a:rPr>
                  <a:t>波动方程的基本形式</a:t>
                </a:r>
                <a:endParaRPr lang="en-US" altLang="zh-CN" sz="240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在一维情形下，波动方程的标准形式为</a:t>
                </a:r>
                <a:r>
                  <a:rPr lang="en-US" altLang="zh-CN" sz="2400" b="0" dirty="0">
                    <a:ea typeface="+mn-ea"/>
                    <a:cs typeface="Times New Roman" panose="02020603050405020304" pitchFamily="18" charset="0"/>
                  </a:rPr>
                  <a:t>:</a:t>
                </a:r>
                <a:endParaRPr lang="en-US" altLang="zh-CN" sz="2400" b="0" dirty="0">
                  <a:ea typeface="+mn-ea"/>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mn-ea"/>
                            </a:rPr>
                          </m:ctrlPr>
                        </m:fPr>
                        <m:num>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m:t>
                              </m:r>
                            </m:e>
                            <m:sup>
                              <m:r>
                                <a:rPr lang="en-US" altLang="zh-CN" sz="2400" b="0" i="1" smtClean="0">
                                  <a:latin typeface="Cambria Math" panose="02040503050406030204" pitchFamily="18" charset="0"/>
                                  <a:ea typeface="+mn-ea"/>
                                </a:rPr>
                                <m:t>2</m:t>
                              </m:r>
                            </m:sup>
                          </m:sSup>
                          <m:r>
                            <a:rPr lang="en-US" altLang="zh-CN" sz="2400" b="0" i="1" smtClean="0">
                              <a:latin typeface="Cambria Math" panose="02040503050406030204" pitchFamily="18" charset="0"/>
                              <a:ea typeface="+mn-ea"/>
                            </a:rPr>
                            <m:t>𝑢</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m:t>
                          </m:r>
                        </m:num>
                        <m:den>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𝑡</m:t>
                              </m:r>
                            </m:e>
                            <m:sup>
                              <m:r>
                                <a:rPr lang="en-US" altLang="zh-CN" sz="2400" b="0" i="1" smtClean="0">
                                  <a:latin typeface="Cambria Math" panose="02040503050406030204" pitchFamily="18" charset="0"/>
                                  <a:ea typeface="+mn-ea"/>
                                </a:rPr>
                                <m:t>2</m:t>
                              </m:r>
                            </m:sup>
                          </m:sSup>
                        </m:den>
                      </m:f>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𝑐</m:t>
                          </m:r>
                        </m:e>
                        <m:sup>
                          <m:r>
                            <a:rPr lang="en-US" altLang="zh-CN" sz="2400" b="0" i="1" smtClean="0">
                              <a:latin typeface="Cambria Math" panose="02040503050406030204" pitchFamily="18" charset="0"/>
                              <a:ea typeface="+mn-ea"/>
                            </a:rPr>
                            <m:t>2</m:t>
                          </m:r>
                        </m:sup>
                      </m:sSup>
                      <m:f>
                        <m:fPr>
                          <m:ctrlPr>
                            <a:rPr lang="en-US" altLang="zh-CN" sz="2400" b="0" i="1">
                              <a:latin typeface="Cambria Math" panose="02040503050406030204" pitchFamily="18" charset="0"/>
                              <a:ea typeface="+mn-ea"/>
                            </a:rPr>
                          </m:ctrlPr>
                        </m:fPr>
                        <m:num>
                          <m:sSup>
                            <m:sSupPr>
                              <m:ctrlPr>
                                <a:rPr lang="en-US" altLang="zh-CN" sz="2400" b="0" i="1">
                                  <a:latin typeface="Cambria Math" panose="02040503050406030204" pitchFamily="18" charset="0"/>
                                  <a:ea typeface="+mn-ea"/>
                                </a:rPr>
                              </m:ctrlPr>
                            </m:sSupPr>
                            <m:e>
                              <m:r>
                                <a:rPr lang="en-US" altLang="zh-CN" sz="2400" b="0" i="1" smtClean="0">
                                  <a:latin typeface="Cambria Math" panose="02040503050406030204" pitchFamily="18" charset="0"/>
                                  <a:ea typeface="+mn-ea"/>
                                </a:rPr>
                                <m:t>𝜕</m:t>
                              </m:r>
                            </m:e>
                            <m:sup>
                              <m:r>
                                <a:rPr lang="en-US" altLang="zh-CN" sz="2400" b="0" i="1" smtClean="0">
                                  <a:latin typeface="Cambria Math" panose="02040503050406030204" pitchFamily="18" charset="0"/>
                                  <a:ea typeface="+mn-ea"/>
                                </a:rPr>
                                <m:t>2</m:t>
                              </m:r>
                            </m:sup>
                          </m:sSup>
                          <m:r>
                            <a:rPr lang="en-US" altLang="zh-CN" sz="2400" b="0" i="1" smtClean="0">
                              <a:latin typeface="Cambria Math" panose="02040503050406030204" pitchFamily="18" charset="0"/>
                              <a:ea typeface="+mn-ea"/>
                            </a:rPr>
                            <m:t>𝑢</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m:t>
                          </m:r>
                        </m:num>
                        <m:den>
                          <m:r>
                            <a:rPr lang="en-US" altLang="zh-CN" sz="2400" b="0" i="1" smtClean="0">
                              <a:latin typeface="Cambria Math" panose="02040503050406030204" pitchFamily="18" charset="0"/>
                              <a:ea typeface="+mn-ea"/>
                            </a:rPr>
                            <m:t>𝜕</m:t>
                          </m:r>
                          <m:sSup>
                            <m:sSupPr>
                              <m:ctrlPr>
                                <a:rPr lang="en-US" altLang="zh-CN" sz="2400" b="0" i="1">
                                  <a:latin typeface="Cambria Math" panose="02040503050406030204" pitchFamily="18" charset="0"/>
                                  <a:ea typeface="+mn-ea"/>
                                </a:rPr>
                              </m:ctrlPr>
                            </m:sSupPr>
                            <m:e>
                              <m:r>
                                <a:rPr lang="en-US" altLang="zh-CN" sz="2400" b="0" i="1" smtClean="0">
                                  <a:latin typeface="Cambria Math" panose="02040503050406030204" pitchFamily="18" charset="0"/>
                                  <a:ea typeface="+mn-ea"/>
                                </a:rPr>
                                <m:t>𝑥</m:t>
                              </m:r>
                            </m:e>
                            <m:sup>
                              <m:r>
                                <a:rPr lang="en-US" altLang="zh-CN" sz="2400" b="0" i="1" smtClean="0">
                                  <a:latin typeface="Cambria Math" panose="02040503050406030204" pitchFamily="18" charset="0"/>
                                  <a:ea typeface="+mn-ea"/>
                                </a:rPr>
                                <m:t>2</m:t>
                              </m:r>
                            </m:sup>
                          </m:sSup>
                        </m:den>
                      </m:f>
                    </m:oMath>
                  </m:oMathPara>
                </a14:m>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其中：</a:t>
                </a:r>
                <a:endParaRPr lang="en-US" altLang="zh-CN" sz="2400" b="0" dirty="0">
                  <a:ea typeface="+mn-ea"/>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𝑢</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𝑥</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𝑡</m:t>
                    </m:r>
                    <m:r>
                      <a:rPr lang="en-US" altLang="zh-CN" sz="2400" b="0" i="1" dirty="0" smtClean="0">
                        <a:latin typeface="Cambria Math" panose="02040503050406030204" pitchFamily="18" charset="0"/>
                        <a:ea typeface="+mn-ea"/>
                        <a:cs typeface="Times New Roman" panose="02020603050405020304" pitchFamily="18" charset="0"/>
                      </a:rPr>
                      <m:t>)</m:t>
                    </m:r>
                  </m:oMath>
                </a14:m>
                <a:r>
                  <a:rPr lang="zh-CN" altLang="en-US" sz="2400" b="0" dirty="0">
                    <a:ea typeface="+mn-ea"/>
                    <a:cs typeface="Times New Roman" panose="02020603050405020304" pitchFamily="18" charset="0"/>
                  </a:rPr>
                  <a:t>是在位置</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𝑥</m:t>
                    </m:r>
                  </m:oMath>
                </a14:m>
                <a:r>
                  <a:rPr lang="zh-CN" altLang="en-US" sz="2400" b="0" dirty="0">
                    <a:ea typeface="+mn-ea"/>
                    <a:cs typeface="Times New Roman" panose="02020603050405020304" pitchFamily="18" charset="0"/>
                  </a:rPr>
                  <a:t>和时间</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𝑡</m:t>
                    </m:r>
                  </m:oMath>
                </a14:m>
                <a:r>
                  <a:rPr lang="zh-CN" altLang="en-US" sz="2400" b="0" dirty="0">
                    <a:ea typeface="+mn-ea"/>
                    <a:cs typeface="Times New Roman" panose="02020603050405020304" pitchFamily="18" charset="0"/>
                  </a:rPr>
                  <a:t>处的波的振幅（例如声压、位移、场强等）。</a:t>
                </a:r>
                <a:endParaRPr lang="en-US" altLang="zh-CN" sz="2400" b="0" dirty="0">
                  <a:ea typeface="+mn-ea"/>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f>
                      <m:fPr>
                        <m:ctrlPr>
                          <a:rPr lang="en-US" altLang="zh-CN" sz="2400" b="0" i="1" smtClean="0">
                            <a:latin typeface="Cambria Math" panose="02040503050406030204" pitchFamily="18" charset="0"/>
                            <a:ea typeface="+mn-ea"/>
                          </a:rPr>
                        </m:ctrlPr>
                      </m:fPr>
                      <m:num>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m:t>
                            </m:r>
                          </m:e>
                          <m:sup>
                            <m:r>
                              <a:rPr lang="en-US" altLang="zh-CN" sz="2400" b="0" i="1" smtClean="0">
                                <a:latin typeface="Cambria Math" panose="02040503050406030204" pitchFamily="18" charset="0"/>
                                <a:ea typeface="+mn-ea"/>
                              </a:rPr>
                              <m:t>2</m:t>
                            </m:r>
                          </m:sup>
                        </m:sSup>
                        <m:r>
                          <a:rPr lang="en-US" altLang="zh-CN" sz="2400" b="0" i="1" smtClean="0">
                            <a:latin typeface="Cambria Math" panose="02040503050406030204" pitchFamily="18" charset="0"/>
                            <a:ea typeface="+mn-ea"/>
                          </a:rPr>
                          <m:t>𝑢</m:t>
                        </m:r>
                      </m:num>
                      <m:den>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𝑡</m:t>
                            </m:r>
                          </m:e>
                          <m:sup>
                            <m:r>
                              <a:rPr lang="en-US" altLang="zh-CN" sz="2400" b="0" i="1" smtClean="0">
                                <a:latin typeface="Cambria Math" panose="02040503050406030204" pitchFamily="18" charset="0"/>
                                <a:ea typeface="+mn-ea"/>
                              </a:rPr>
                              <m:t>2</m:t>
                            </m:r>
                          </m:sup>
                        </m:sSup>
                      </m:den>
                    </m:f>
                  </m:oMath>
                </a14:m>
                <a:r>
                  <a:rPr lang="zh-CN" altLang="en-US" sz="2400" b="0" dirty="0">
                    <a:ea typeface="+mn-ea"/>
                    <a:cs typeface="Times New Roman" panose="02020603050405020304" pitchFamily="18" charset="0"/>
                  </a:rPr>
                  <a:t>是波在时间上的二阶导数，表示振幅随时间的加速度。</a:t>
                </a:r>
                <a:endParaRPr lang="en-US" altLang="zh-CN" sz="2400" b="0" dirty="0">
                  <a:ea typeface="+mn-ea"/>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f>
                      <m:fPr>
                        <m:ctrlPr>
                          <a:rPr lang="en-US" altLang="zh-CN" sz="2400" b="0" i="1" smtClean="0">
                            <a:latin typeface="Cambria Math" panose="02040503050406030204" pitchFamily="18" charset="0"/>
                            <a:ea typeface="+mn-ea"/>
                          </a:rPr>
                        </m:ctrlPr>
                      </m:fPr>
                      <m:num>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m:t>
                            </m:r>
                          </m:e>
                          <m:sup>
                            <m:r>
                              <a:rPr lang="en-US" altLang="zh-CN" sz="2400" b="0" i="1" smtClean="0">
                                <a:latin typeface="Cambria Math" panose="02040503050406030204" pitchFamily="18" charset="0"/>
                                <a:ea typeface="+mn-ea"/>
                              </a:rPr>
                              <m:t>2</m:t>
                            </m:r>
                          </m:sup>
                        </m:sSup>
                        <m:r>
                          <a:rPr lang="en-US" altLang="zh-CN" sz="2400" b="0" i="1" smtClean="0">
                            <a:latin typeface="Cambria Math" panose="02040503050406030204" pitchFamily="18" charset="0"/>
                            <a:ea typeface="+mn-ea"/>
                          </a:rPr>
                          <m:t>𝑢</m:t>
                        </m:r>
                      </m:num>
                      <m:den>
                        <m:r>
                          <a:rPr lang="en-US" altLang="zh-CN" sz="2400" b="0" i="1" smtClean="0">
                            <a:latin typeface="Cambria Math" panose="02040503050406030204" pitchFamily="18" charset="0"/>
                            <a:ea typeface="+mn-ea"/>
                          </a:rPr>
                          <m:t>𝜕</m:t>
                        </m:r>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𝑥</m:t>
                            </m:r>
                          </m:e>
                          <m:sup>
                            <m:r>
                              <a:rPr lang="en-US" altLang="zh-CN" sz="2400" b="0" i="1" smtClean="0">
                                <a:latin typeface="Cambria Math" panose="02040503050406030204" pitchFamily="18" charset="0"/>
                                <a:ea typeface="+mn-ea"/>
                              </a:rPr>
                              <m:t>2</m:t>
                            </m:r>
                          </m:sup>
                        </m:sSup>
                      </m:den>
                    </m:f>
                  </m:oMath>
                </a14:m>
                <a:r>
                  <a:rPr lang="zh-CN" altLang="en-US" sz="2400" b="0" dirty="0">
                    <a:ea typeface="+mn-ea"/>
                    <a:cs typeface="Times New Roman" panose="02020603050405020304" pitchFamily="18" charset="0"/>
                  </a:rPr>
                  <a:t>是波在空间上的二阶导数，表示波形在空间中的曲率。</a:t>
                </a:r>
                <a:endParaRPr lang="en-US" altLang="zh-CN" sz="2400" b="0" dirty="0">
                  <a:ea typeface="+mn-ea"/>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𝑐</m:t>
                    </m:r>
                  </m:oMath>
                </a14:m>
                <a:r>
                  <a:rPr lang="zh-CN" altLang="en-US" sz="2400" b="0" dirty="0">
                    <a:ea typeface="+mn-ea"/>
                    <a:cs typeface="Times New Roman" panose="02020603050405020304" pitchFamily="18" charset="0"/>
                  </a:rPr>
                  <a:t>是波速，表示波在介质中传播的速度。</a:t>
                </a:r>
                <a:endParaRPr lang="en-US" altLang="zh-CN" sz="2400" b="0" dirty="0">
                  <a:ea typeface="+mn-ea"/>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59532" y="1412776"/>
                <a:ext cx="8424936" cy="4211025"/>
              </a:xfrm>
              <a:prstGeom prst="rect">
                <a:avLst/>
              </a:prstGeom>
              <a:blipFill rotWithShape="1">
                <a:blip r:embed="rId1"/>
                <a:stretch>
                  <a:fillRect l="-1" t="-13" r="6" b="6"/>
                </a:stretch>
              </a:blipFill>
            </p:spPr>
            <p:txBody>
              <a:bodyPr/>
              <a:lstStyle/>
              <a:p>
                <a:r>
                  <a:rPr lang="zh-CN" altLang="en-US">
                    <a:noFill/>
                  </a:rPr>
                  <a:t> </a:t>
                </a:r>
              </a:p>
            </p:txBody>
          </p:sp>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容易求解的方程形式</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161764" y="1239251"/>
                <a:ext cx="8820472" cy="4802212"/>
              </a:xfrm>
              <a:prstGeom prst="rect">
                <a:avLst/>
              </a:prstGeom>
              <a:noFill/>
            </p:spPr>
            <p:txBody>
              <a:bodyPr wrap="square" rtlCol="0">
                <a:spAutoFit/>
              </a:bodyPr>
              <a:lstStyle/>
              <a:p>
                <a:pPr algn="just"/>
                <a:r>
                  <a:rPr lang="en-US" altLang="zh-CN" sz="2400" dirty="0">
                    <a:ea typeface="+mn-ea"/>
                    <a:cs typeface="Times New Roman" panose="02020603050405020304" pitchFamily="18" charset="0"/>
                  </a:rPr>
                  <a:t>1. </a:t>
                </a:r>
                <a:r>
                  <a:rPr lang="zh-CN" altLang="en-US" sz="2400" dirty="0">
                    <a:ea typeface="+mn-ea"/>
                    <a:cs typeface="Times New Roman" panose="02020603050405020304" pitchFamily="18" charset="0"/>
                  </a:rPr>
                  <a:t>典型形式</a:t>
                </a:r>
                <a:endParaRPr lang="en-US" altLang="zh-CN" sz="240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在二维平面</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𝑥</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r>
                      <a:rPr lang="en-US" altLang="zh-CN" sz="2400" b="0" i="1" dirty="0" smtClean="0">
                        <a:latin typeface="Cambria Math" panose="02040503050406030204" pitchFamily="18" charset="0"/>
                        <a:ea typeface="+mn-ea"/>
                        <a:cs typeface="Times New Roman" panose="02020603050405020304" pitchFamily="18" charset="0"/>
                      </a:rPr>
                      <m:t>)</m:t>
                    </m:r>
                  </m:oMath>
                </a14:m>
                <a:r>
                  <a:rPr lang="zh-CN" altLang="en-US" sz="2400" b="0" dirty="0">
                    <a:ea typeface="+mn-ea"/>
                    <a:cs typeface="Times New Roman" panose="02020603050405020304" pitchFamily="18" charset="0"/>
                  </a:rPr>
                  <a:t>上，二阶线性偏微分方程的典型形式为</a:t>
                </a:r>
                <a:r>
                  <a:rPr lang="en-US" altLang="zh-CN" sz="2400" b="0" dirty="0">
                    <a:ea typeface="+mn-ea"/>
                    <a:cs typeface="Times New Roman" panose="02020603050405020304" pitchFamily="18" charset="0"/>
                  </a:rPr>
                  <a:t>:</a:t>
                </a:r>
                <a:endParaRPr lang="en-US" altLang="zh-CN" sz="2400" b="0" dirty="0">
                  <a:ea typeface="+mn-ea"/>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n-ea"/>
                          <a:cs typeface="Times New Roman" panose="02020603050405020304" pitchFamily="18" charset="0"/>
                        </a:rPr>
                        <m:t>𝐴</m:t>
                      </m:r>
                      <m:d>
                        <m:dPr>
                          <m:ctrlPr>
                            <a:rPr lang="en-US" altLang="zh-CN" sz="1800" b="0" i="1" smtClean="0">
                              <a:latin typeface="Cambria Math" panose="02040503050406030204" pitchFamily="18" charset="0"/>
                              <a:ea typeface="+mn-ea"/>
                              <a:cs typeface="Times New Roman" panose="02020603050405020304" pitchFamily="18" charset="0"/>
                            </a:rPr>
                          </m:ctrlPr>
                        </m:dPr>
                        <m:e>
                          <m:r>
                            <a:rPr lang="en-US" altLang="zh-CN" sz="1800" b="0" i="1" smtClean="0">
                              <a:latin typeface="Cambria Math" panose="02040503050406030204" pitchFamily="18" charset="0"/>
                              <a:ea typeface="+mn-ea"/>
                              <a:cs typeface="Times New Roman" panose="02020603050405020304" pitchFamily="18" charset="0"/>
                            </a:rPr>
                            <m:t>𝑥</m:t>
                          </m:r>
                          <m:r>
                            <a:rPr lang="en-US" altLang="zh-CN" sz="1800" b="0" i="1" smtClean="0">
                              <a:latin typeface="Cambria Math" panose="02040503050406030204" pitchFamily="18" charset="0"/>
                              <a:ea typeface="+mn-ea"/>
                              <a:cs typeface="Times New Roman" panose="02020603050405020304" pitchFamily="18" charset="0"/>
                            </a:rPr>
                            <m:t>,</m:t>
                          </m:r>
                          <m:r>
                            <a:rPr lang="en-US" altLang="zh-CN" sz="1800" b="0" i="1" smtClean="0">
                              <a:latin typeface="Cambria Math" panose="02040503050406030204" pitchFamily="18" charset="0"/>
                              <a:ea typeface="+mn-ea"/>
                              <a:cs typeface="Times New Roman" panose="02020603050405020304" pitchFamily="18" charset="0"/>
                            </a:rPr>
                            <m:t>𝑦</m:t>
                          </m:r>
                        </m:e>
                      </m:d>
                      <m:f>
                        <m:fPr>
                          <m:ctrlPr>
                            <a:rPr lang="en-US" altLang="zh-CN" sz="1800" b="0" i="1" smtClean="0">
                              <a:latin typeface="Cambria Math" panose="02040503050406030204" pitchFamily="18" charset="0"/>
                              <a:ea typeface="+mn-ea"/>
                              <a:cs typeface="Times New Roman" panose="02020603050405020304" pitchFamily="18" charset="0"/>
                            </a:rPr>
                          </m:ctrlPr>
                        </m:fPr>
                        <m:num>
                          <m:sSup>
                            <m:sSupPr>
                              <m:ctrlPr>
                                <a:rPr lang="en-US" altLang="zh-CN" sz="1800" b="0" i="1" smtClean="0">
                                  <a:latin typeface="Cambria Math" panose="02040503050406030204" pitchFamily="18" charset="0"/>
                                  <a:ea typeface="+mn-ea"/>
                                  <a:cs typeface="Times New Roman" panose="02020603050405020304" pitchFamily="18" charset="0"/>
                                </a:rPr>
                              </m:ctrlPr>
                            </m:sSupPr>
                            <m:e>
                              <m:r>
                                <a:rPr lang="en-US" altLang="zh-CN" sz="1800" b="0" i="1" smtClean="0">
                                  <a:latin typeface="Cambria Math" panose="02040503050406030204" pitchFamily="18" charset="0"/>
                                  <a:ea typeface="+mn-ea"/>
                                  <a:cs typeface="Times New Roman" panose="02020603050405020304" pitchFamily="18" charset="0"/>
                                </a:rPr>
                                <m:t>𝜕</m:t>
                              </m:r>
                            </m:e>
                            <m:sup>
                              <m:r>
                                <a:rPr lang="en-US" altLang="zh-CN" sz="1800" b="0" i="1" smtClean="0">
                                  <a:latin typeface="Cambria Math" panose="02040503050406030204" pitchFamily="18" charset="0"/>
                                  <a:ea typeface="+mn-ea"/>
                                  <a:cs typeface="Times New Roman" panose="02020603050405020304" pitchFamily="18" charset="0"/>
                                </a:rPr>
                                <m:t>2</m:t>
                              </m:r>
                            </m:sup>
                          </m:sSup>
                          <m:r>
                            <a:rPr lang="en-US" altLang="zh-CN" sz="1800" b="0" i="1" smtClean="0">
                              <a:latin typeface="Cambria Math" panose="02040503050406030204" pitchFamily="18" charset="0"/>
                              <a:ea typeface="+mn-ea"/>
                              <a:cs typeface="Times New Roman" panose="02020603050405020304" pitchFamily="18" charset="0"/>
                            </a:rPr>
                            <m:t>𝑦</m:t>
                          </m:r>
                        </m:num>
                        <m:den>
                          <m:r>
                            <a:rPr lang="en-US" altLang="zh-CN" sz="1800" b="0" i="1" smtClean="0">
                              <a:latin typeface="Cambria Math" panose="02040503050406030204" pitchFamily="18" charset="0"/>
                              <a:ea typeface="+mn-ea"/>
                              <a:cs typeface="Times New Roman" panose="02020603050405020304" pitchFamily="18" charset="0"/>
                            </a:rPr>
                            <m:t>𝜕</m:t>
                          </m:r>
                          <m:sSup>
                            <m:sSupPr>
                              <m:ctrlPr>
                                <a:rPr lang="en-US" altLang="zh-CN" sz="1800" b="0" i="1" smtClean="0">
                                  <a:latin typeface="Cambria Math" panose="02040503050406030204" pitchFamily="18" charset="0"/>
                                  <a:ea typeface="+mn-ea"/>
                                  <a:cs typeface="Times New Roman" panose="02020603050405020304" pitchFamily="18" charset="0"/>
                                </a:rPr>
                              </m:ctrlPr>
                            </m:sSupPr>
                            <m:e>
                              <m:r>
                                <a:rPr lang="en-US" altLang="zh-CN" sz="1800" b="0" i="1" smtClean="0">
                                  <a:latin typeface="Cambria Math" panose="02040503050406030204" pitchFamily="18" charset="0"/>
                                  <a:ea typeface="+mn-ea"/>
                                  <a:cs typeface="Times New Roman" panose="02020603050405020304" pitchFamily="18" charset="0"/>
                                </a:rPr>
                                <m:t>𝑥</m:t>
                              </m:r>
                            </m:e>
                            <m:sup>
                              <m:r>
                                <a:rPr lang="en-US" altLang="zh-CN" sz="1800" b="0" i="1" smtClean="0">
                                  <a:latin typeface="Cambria Math" panose="02040503050406030204" pitchFamily="18" charset="0"/>
                                  <a:ea typeface="+mn-ea"/>
                                  <a:cs typeface="Times New Roman" panose="02020603050405020304" pitchFamily="18" charset="0"/>
                                </a:rPr>
                                <m:t>2</m:t>
                              </m:r>
                            </m:sup>
                          </m:sSup>
                        </m:den>
                      </m:f>
                      <m:r>
                        <a:rPr lang="en-US" altLang="zh-CN" sz="1800" b="0" i="1" smtClean="0">
                          <a:latin typeface="Cambria Math" panose="02040503050406030204" pitchFamily="18" charset="0"/>
                          <a:ea typeface="+mn-ea"/>
                          <a:cs typeface="Times New Roman" panose="02020603050405020304" pitchFamily="18" charset="0"/>
                        </a:rPr>
                        <m:t>+</m:t>
                      </m:r>
                      <m:r>
                        <a:rPr lang="en-US" altLang="zh-CN" sz="1800" b="0" i="1" smtClean="0">
                          <a:latin typeface="Cambria Math" panose="02040503050406030204" pitchFamily="18" charset="0"/>
                          <a:ea typeface="+mn-ea"/>
                          <a:cs typeface="Times New Roman" panose="02020603050405020304" pitchFamily="18" charset="0"/>
                        </a:rPr>
                        <m:t>𝐵</m:t>
                      </m:r>
                      <m:d>
                        <m:dPr>
                          <m:ctrlPr>
                            <a:rPr lang="en-US" altLang="zh-CN" sz="1800" b="0" i="1" smtClean="0">
                              <a:latin typeface="Cambria Math" panose="02040503050406030204" pitchFamily="18" charset="0"/>
                              <a:ea typeface="+mn-ea"/>
                              <a:cs typeface="Times New Roman" panose="02020603050405020304" pitchFamily="18" charset="0"/>
                            </a:rPr>
                          </m:ctrlPr>
                        </m:dPr>
                        <m:e>
                          <m:r>
                            <a:rPr lang="en-US" altLang="zh-CN" sz="1800" b="0" i="1" smtClean="0">
                              <a:latin typeface="Cambria Math" panose="02040503050406030204" pitchFamily="18" charset="0"/>
                              <a:ea typeface="+mn-ea"/>
                              <a:cs typeface="Times New Roman" panose="02020603050405020304" pitchFamily="18" charset="0"/>
                            </a:rPr>
                            <m:t>𝑥</m:t>
                          </m:r>
                          <m:r>
                            <a:rPr lang="en-US" altLang="zh-CN" sz="1800" b="0" i="1" smtClean="0">
                              <a:latin typeface="Cambria Math" panose="02040503050406030204" pitchFamily="18" charset="0"/>
                              <a:ea typeface="+mn-ea"/>
                              <a:cs typeface="Times New Roman" panose="02020603050405020304" pitchFamily="18" charset="0"/>
                            </a:rPr>
                            <m:t>,</m:t>
                          </m:r>
                          <m:r>
                            <a:rPr lang="en-US" altLang="zh-CN" sz="1800" b="0" i="1" smtClean="0">
                              <a:latin typeface="Cambria Math" panose="02040503050406030204" pitchFamily="18" charset="0"/>
                              <a:ea typeface="+mn-ea"/>
                              <a:cs typeface="Times New Roman" panose="02020603050405020304" pitchFamily="18" charset="0"/>
                            </a:rPr>
                            <m:t>𝑦</m:t>
                          </m:r>
                        </m:e>
                      </m:d>
                      <m:f>
                        <m:fPr>
                          <m:ctrlPr>
                            <a:rPr lang="en-US" altLang="zh-CN" sz="1800" b="0" i="1">
                              <a:latin typeface="Cambria Math" panose="02040503050406030204" pitchFamily="18" charset="0"/>
                              <a:cs typeface="Times New Roman" panose="02020603050405020304" pitchFamily="18" charset="0"/>
                            </a:rPr>
                          </m:ctrlPr>
                        </m:fPr>
                        <m:num>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m:t>
                              </m:r>
                            </m:e>
                            <m:sup>
                              <m:r>
                                <a:rPr lang="en-US" altLang="zh-CN" sz="1800" b="0" i="1">
                                  <a:latin typeface="Cambria Math" panose="02040503050406030204" pitchFamily="18" charset="0"/>
                                  <a:cs typeface="Times New Roman" panose="02020603050405020304" pitchFamily="18" charset="0"/>
                                </a:rPr>
                                <m:t>2</m:t>
                              </m:r>
                            </m:sup>
                          </m:sSup>
                          <m:r>
                            <a:rPr lang="en-US" altLang="zh-CN" sz="1800" b="0" i="1" smtClean="0">
                              <a:latin typeface="Cambria Math" panose="02040503050406030204" pitchFamily="18" charset="0"/>
                              <a:cs typeface="Times New Roman" panose="02020603050405020304" pitchFamily="18" charset="0"/>
                            </a:rPr>
                            <m:t>𝑢</m:t>
                          </m:r>
                        </m:num>
                        <m:den>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den>
                      </m:f>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𝐶</m:t>
                      </m:r>
                      <m:d>
                        <m:dPr>
                          <m:ctrlPr>
                            <a:rPr lang="en-US" altLang="zh-CN" sz="1800" b="0" i="1" smtClean="0">
                              <a:latin typeface="Cambria Math" panose="02040503050406030204" pitchFamily="18" charset="0"/>
                              <a:cs typeface="Times New Roman" panose="02020603050405020304" pitchFamily="18" charset="0"/>
                            </a:rPr>
                          </m:ctrlPr>
                        </m:dPr>
                        <m:e>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e>
                      </m:d>
                      <m:f>
                        <m:fPr>
                          <m:ctrlPr>
                            <a:rPr lang="en-US" altLang="zh-CN" sz="1800" b="0" i="1">
                              <a:latin typeface="Cambria Math" panose="02040503050406030204" pitchFamily="18" charset="0"/>
                              <a:cs typeface="Times New Roman" panose="02020603050405020304" pitchFamily="18" charset="0"/>
                            </a:rPr>
                          </m:ctrlPr>
                        </m:fPr>
                        <m:num>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m:t>
                              </m:r>
                            </m:e>
                            <m:sup>
                              <m:r>
                                <a:rPr lang="en-US" altLang="zh-CN" sz="1800" b="0" i="1">
                                  <a:latin typeface="Cambria Math" panose="02040503050406030204" pitchFamily="18" charset="0"/>
                                  <a:cs typeface="Times New Roman" panose="02020603050405020304" pitchFamily="18" charset="0"/>
                                </a:rPr>
                                <m:t>2</m:t>
                              </m:r>
                            </m:sup>
                          </m:sSup>
                          <m:r>
                            <a:rPr lang="en-US" altLang="zh-CN" sz="1800" b="0" i="1">
                              <a:latin typeface="Cambria Math" panose="02040503050406030204" pitchFamily="18" charset="0"/>
                              <a:cs typeface="Times New Roman" panose="02020603050405020304" pitchFamily="18" charset="0"/>
                            </a:rPr>
                            <m:t>𝑢</m:t>
                          </m:r>
                        </m:num>
                        <m:den>
                          <m:r>
                            <a:rPr lang="en-US" altLang="zh-CN" sz="1800" b="0" i="1">
                              <a:latin typeface="Cambria Math" panose="02040503050406030204" pitchFamily="18" charset="0"/>
                              <a:cs typeface="Times New Roman" panose="02020603050405020304" pitchFamily="18" charset="0"/>
                            </a:rPr>
                            <m:t>𝜕</m:t>
                          </m:r>
                          <m:sSup>
                            <m:sSupPr>
                              <m:ctrlPr>
                                <a:rPr lang="en-US" altLang="zh-CN" sz="1800" b="0" i="1" smtClean="0">
                                  <a:latin typeface="Cambria Math" panose="02040503050406030204" pitchFamily="18" charset="0"/>
                                  <a:cs typeface="Times New Roman" panose="02020603050405020304" pitchFamily="18" charset="0"/>
                                </a:rPr>
                              </m:ctrlPr>
                            </m:sSupPr>
                            <m:e>
                              <m:r>
                                <a:rPr lang="en-US" altLang="zh-CN" sz="1800" b="0" i="1" smtClean="0">
                                  <a:latin typeface="Cambria Math" panose="02040503050406030204" pitchFamily="18" charset="0"/>
                                  <a:cs typeface="Times New Roman" panose="02020603050405020304" pitchFamily="18" charset="0"/>
                                </a:rPr>
                                <m:t>𝑦</m:t>
                              </m:r>
                            </m:e>
                            <m:sup>
                              <m:r>
                                <a:rPr lang="en-US" altLang="zh-CN" sz="1800" b="0" i="1" smtClean="0">
                                  <a:latin typeface="Cambria Math" panose="02040503050406030204" pitchFamily="18" charset="0"/>
                                  <a:cs typeface="Times New Roman" panose="02020603050405020304" pitchFamily="18" charset="0"/>
                                </a:rPr>
                                <m:t>2</m:t>
                              </m:r>
                            </m:sup>
                          </m:sSup>
                        </m:den>
                      </m:f>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𝐷</m:t>
                      </m:r>
                      <m:d>
                        <m:dPr>
                          <m:ctrlPr>
                            <a:rPr lang="en-US" altLang="zh-CN" sz="1800" b="0" i="1" smtClean="0">
                              <a:latin typeface="Cambria Math" panose="02040503050406030204" pitchFamily="18" charset="0"/>
                              <a:cs typeface="Times New Roman" panose="02020603050405020304" pitchFamily="18" charset="0"/>
                            </a:rPr>
                          </m:ctrlPr>
                        </m:dPr>
                        <m:e>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e>
                      </m:d>
                      <m:f>
                        <m:fPr>
                          <m:ctrlPr>
                            <a:rPr lang="en-US" altLang="zh-CN" sz="1800" b="0" i="1" smtClean="0">
                              <a:latin typeface="Cambria Math" panose="02040503050406030204" pitchFamily="18" charset="0"/>
                              <a:cs typeface="Times New Roman" panose="02020603050405020304" pitchFamily="18" charset="0"/>
                            </a:rPr>
                          </m:ctrlPr>
                        </m:fPr>
                        <m:num>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𝑢</m:t>
                          </m:r>
                        </m:num>
                        <m:den>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𝑥</m:t>
                          </m:r>
                        </m:den>
                      </m:f>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𝐸</m:t>
                      </m:r>
                      <m:d>
                        <m:dPr>
                          <m:ctrlPr>
                            <a:rPr lang="en-US" altLang="zh-CN" sz="1800" b="0" i="1" smtClean="0">
                              <a:latin typeface="Cambria Math" panose="02040503050406030204" pitchFamily="18" charset="0"/>
                              <a:cs typeface="Times New Roman" panose="02020603050405020304" pitchFamily="18" charset="0"/>
                            </a:rPr>
                          </m:ctrlPr>
                        </m:dPr>
                        <m:e>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e>
                      </m:d>
                      <m:f>
                        <m:fPr>
                          <m:ctrlPr>
                            <a:rPr lang="en-US" altLang="zh-CN" sz="1800" b="0" i="1">
                              <a:latin typeface="Cambria Math" panose="02040503050406030204" pitchFamily="18" charset="0"/>
                              <a:cs typeface="Times New Roman" panose="02020603050405020304" pitchFamily="18" charset="0"/>
                            </a:rPr>
                          </m:ctrlPr>
                        </m:fPr>
                        <m:num>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𝑢</m:t>
                          </m:r>
                        </m:num>
                        <m:den>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𝑥</m:t>
                          </m:r>
                        </m:den>
                      </m:f>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𝐹</m:t>
                      </m:r>
                      <m:d>
                        <m:dPr>
                          <m:ctrlPr>
                            <a:rPr lang="en-US" altLang="zh-CN" sz="1800" b="0" i="1" smtClean="0">
                              <a:latin typeface="Cambria Math" panose="02040503050406030204" pitchFamily="18" charset="0"/>
                              <a:cs typeface="Times New Roman" panose="02020603050405020304" pitchFamily="18" charset="0"/>
                            </a:rPr>
                          </m:ctrlPr>
                        </m:dPr>
                        <m:e>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e>
                      </m:d>
                      <m:r>
                        <a:rPr lang="en-US" altLang="zh-CN" sz="1800" b="0" i="1" smtClean="0">
                          <a:latin typeface="Cambria Math" panose="02040503050406030204" pitchFamily="18" charset="0"/>
                          <a:cs typeface="Times New Roman" panose="02020603050405020304" pitchFamily="18" charset="0"/>
                        </a:rPr>
                        <m:t>𝑢</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𝐺</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r>
                        <a:rPr lang="en-US" altLang="zh-CN" sz="1800" b="0" i="1" smtClean="0">
                          <a:latin typeface="Cambria Math" panose="02040503050406030204" pitchFamily="18" charset="0"/>
                          <a:cs typeface="Times New Roman" panose="02020603050405020304" pitchFamily="18" charset="0"/>
                        </a:rPr>
                        <m:t>)</m:t>
                      </m:r>
                    </m:oMath>
                  </m:oMathPara>
                </a14:m>
                <a:endParaRPr lang="en-US" altLang="zh-CN" sz="18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这种形式出现在许多物理问题中，例如热传导、波动方程、位势场等。</a:t>
                </a:r>
                <a:endParaRPr lang="en-US" altLang="zh-CN" sz="2400" b="0" dirty="0">
                  <a:ea typeface="+mn-ea"/>
                  <a:cs typeface="Times New Roman" panose="02020603050405020304" pitchFamily="18" charset="0"/>
                </a:endParaRPr>
              </a:p>
              <a:p>
                <a:pPr algn="just"/>
                <a:r>
                  <a:rPr lang="en-US" altLang="zh-CN" sz="2400" dirty="0">
                    <a:ea typeface="+mn-ea"/>
                    <a:cs typeface="Times New Roman" panose="02020603050405020304" pitchFamily="18" charset="0"/>
                  </a:rPr>
                  <a:t>2. </a:t>
                </a:r>
                <a:r>
                  <a:rPr lang="zh-CN" altLang="en-US" sz="2400" dirty="0">
                    <a:ea typeface="+mn-ea"/>
                    <a:cs typeface="Times New Roman" panose="02020603050405020304" pitchFamily="18" charset="0"/>
                  </a:rPr>
                  <a:t>类型分类</a:t>
                </a:r>
                <a:endParaRPr lang="en-US" altLang="zh-CN" sz="240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根据系数</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𝐴</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𝑥</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r>
                      <a:rPr lang="en-US" altLang="zh-CN" sz="2400" b="0" i="1" dirty="0" smtClean="0">
                        <a:latin typeface="Cambria Math" panose="02040503050406030204" pitchFamily="18" charset="0"/>
                        <a:ea typeface="+mn-ea"/>
                        <a:cs typeface="Times New Roman" panose="02020603050405020304" pitchFamily="18" charset="0"/>
                      </a:rPr>
                      <m:t>)</m:t>
                    </m:r>
                  </m:oMath>
                </a14:m>
                <a:r>
                  <a:rPr lang="zh-CN" altLang="en-US" sz="2400" b="0" dirty="0">
                    <a:ea typeface="+mn-ea"/>
                    <a:cs typeface="Times New Roman" panose="02020603050405020304" pitchFamily="18" charset="0"/>
                  </a:rPr>
                  <a:t>、</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𝐵</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𝑥</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r>
                      <a:rPr lang="en-US" altLang="zh-CN" sz="2400" b="0" i="1" dirty="0" smtClean="0">
                        <a:latin typeface="Cambria Math" panose="02040503050406030204" pitchFamily="18" charset="0"/>
                        <a:ea typeface="+mn-ea"/>
                        <a:cs typeface="Times New Roman" panose="02020603050405020304" pitchFamily="18" charset="0"/>
                      </a:rPr>
                      <m:t>)</m:t>
                    </m:r>
                  </m:oMath>
                </a14:m>
                <a:r>
                  <a:rPr lang="zh-CN" altLang="en-US" sz="2400" b="0" dirty="0">
                    <a:ea typeface="+mn-ea"/>
                    <a:cs typeface="Times New Roman" panose="02020603050405020304" pitchFamily="18" charset="0"/>
                  </a:rPr>
                  <a:t>、</a:t>
                </a:r>
                <a14:m>
                  <m:oMath xmlns:m="http://schemas.openxmlformats.org/officeDocument/2006/math">
                    <m:r>
                      <a:rPr lang="en-US" altLang="zh-CN" sz="2400" b="0" i="1" dirty="0" smtClean="0">
                        <a:latin typeface="Cambria Math" panose="02040503050406030204" pitchFamily="18" charset="0"/>
                        <a:ea typeface="+mn-ea"/>
                        <a:cs typeface="Times New Roman" panose="02020603050405020304" pitchFamily="18" charset="0"/>
                      </a:rPr>
                      <m:t>𝐶</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𝑥</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𝑦</m:t>
                    </m:r>
                    <m:r>
                      <a:rPr lang="en-US" altLang="zh-CN" sz="2400" b="0" i="1" dirty="0" smtClean="0">
                        <a:latin typeface="Cambria Math" panose="02040503050406030204" pitchFamily="18" charset="0"/>
                        <a:ea typeface="+mn-ea"/>
                        <a:cs typeface="Times New Roman" panose="02020603050405020304" pitchFamily="18" charset="0"/>
                      </a:rPr>
                      <m:t>)</m:t>
                    </m:r>
                  </m:oMath>
                </a14:m>
                <a:r>
                  <a:rPr lang="zh-CN" altLang="en-US" sz="2400" b="0" dirty="0">
                    <a:ea typeface="+mn-ea"/>
                    <a:cs typeface="Times New Roman" panose="02020603050405020304" pitchFamily="18" charset="0"/>
                  </a:rPr>
                  <a:t>的值，二阶线性偏微分方程可以分为三种主要类型</a:t>
                </a:r>
                <a:r>
                  <a:rPr lang="en-US" altLang="zh-CN" sz="2400" b="0" dirty="0">
                    <a:ea typeface="+mn-ea"/>
                    <a:cs typeface="Times New Roman" panose="02020603050405020304" pitchFamily="18" charset="0"/>
                  </a:rPr>
                  <a:t>:</a:t>
                </a:r>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椭圆型</a:t>
                </a:r>
                <a:r>
                  <a:rPr lang="en-US" altLang="zh-CN" sz="2400" b="0" dirty="0">
                    <a:ea typeface="+mn-ea"/>
                    <a:cs typeface="Times New Roman" panose="02020603050405020304" pitchFamily="18" charset="0"/>
                  </a:rPr>
                  <a:t>:</a:t>
                </a:r>
                <a:r>
                  <a:rPr lang="zh-CN" altLang="en-US" sz="2400" b="0" dirty="0">
                    <a:ea typeface="+mn-ea"/>
                    <a:cs typeface="Times New Roman" panose="02020603050405020304" pitchFamily="18" charset="0"/>
                  </a:rPr>
                  <a:t>如果</a:t>
                </a:r>
                <a14:m>
                  <m:oMath xmlns:m="http://schemas.openxmlformats.org/officeDocument/2006/math">
                    <m:sSup>
                      <m:sSupPr>
                        <m:ctrlPr>
                          <a:rPr lang="en-US" altLang="zh-CN" sz="2400" b="0" i="1" dirty="0" smtClean="0">
                            <a:latin typeface="Cambria Math" panose="02040503050406030204" pitchFamily="18" charset="0"/>
                            <a:ea typeface="+mn-ea"/>
                            <a:cs typeface="Times New Roman" panose="02020603050405020304" pitchFamily="18" charset="0"/>
                          </a:rPr>
                        </m:ctrlPr>
                      </m:sSupPr>
                      <m:e>
                        <m:r>
                          <a:rPr lang="en-US" altLang="zh-CN" sz="2400" b="0" i="1" dirty="0" smtClean="0">
                            <a:latin typeface="Cambria Math" panose="02040503050406030204" pitchFamily="18" charset="0"/>
                            <a:ea typeface="+mn-ea"/>
                            <a:cs typeface="Times New Roman" panose="02020603050405020304" pitchFamily="18" charset="0"/>
                          </a:rPr>
                          <m:t>𝐵</m:t>
                        </m:r>
                      </m:e>
                      <m:sup>
                        <m:r>
                          <a:rPr lang="en-US" altLang="zh-CN" sz="2400" b="0" i="1" dirty="0" smtClean="0">
                            <a:latin typeface="Cambria Math" panose="02040503050406030204" pitchFamily="18" charset="0"/>
                            <a:ea typeface="+mn-ea"/>
                            <a:cs typeface="Times New Roman" panose="02020603050405020304" pitchFamily="18" charset="0"/>
                          </a:rPr>
                          <m:t>2</m:t>
                        </m:r>
                      </m:sup>
                    </m:sSup>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4</m:t>
                    </m:r>
                    <m:r>
                      <a:rPr lang="en-US" altLang="zh-CN" sz="2400" b="0" i="1" dirty="0" smtClean="0">
                        <a:latin typeface="Cambria Math" panose="02040503050406030204" pitchFamily="18" charset="0"/>
                        <a:ea typeface="+mn-ea"/>
                        <a:cs typeface="Times New Roman" panose="02020603050405020304" pitchFamily="18" charset="0"/>
                      </a:rPr>
                      <m:t>𝐴𝐶</m:t>
                    </m:r>
                    <m:r>
                      <a:rPr lang="en-US" altLang="zh-CN" sz="2400" b="0" i="1" dirty="0" smtClean="0">
                        <a:latin typeface="Cambria Math" panose="02040503050406030204" pitchFamily="18" charset="0"/>
                        <a:ea typeface="+mn-ea"/>
                        <a:cs typeface="Times New Roman" panose="02020603050405020304" pitchFamily="18" charset="0"/>
                      </a:rPr>
                      <m:t>&lt;</m:t>
                    </m:r>
                    <m:r>
                      <a:rPr lang="en-US" altLang="zh-CN" sz="2400" b="0" i="1" dirty="0" smtClean="0">
                        <a:latin typeface="Cambria Math" panose="02040503050406030204" pitchFamily="18" charset="0"/>
                        <a:ea typeface="+mn-ea"/>
                        <a:cs typeface="Times New Roman" panose="02020603050405020304" pitchFamily="18" charset="0"/>
                      </a:rPr>
                      <m:t>0</m:t>
                    </m:r>
                  </m:oMath>
                </a14:m>
                <a:r>
                  <a:rPr lang="zh-CN" altLang="en-US" sz="2400" b="0" dirty="0">
                    <a:ea typeface="+mn-ea"/>
                    <a:cs typeface="Times New Roman" panose="02020603050405020304" pitchFamily="18" charset="0"/>
                  </a:rPr>
                  <a:t>，比如拉普拉斯方程</a:t>
                </a:r>
                <a14:m>
                  <m:oMath xmlns:m="http://schemas.openxmlformats.org/officeDocument/2006/math">
                    <m:sSup>
                      <m:sSupPr>
                        <m:ctrlPr>
                          <a:rPr lang="en-US" altLang="zh-CN" sz="2400" b="0" i="1">
                            <a:latin typeface="Cambria Math" panose="02040503050406030204" pitchFamily="18" charset="0"/>
                          </a:rPr>
                        </m:ctrlPr>
                      </m:sSupPr>
                      <m:e>
                        <m:r>
                          <a:rPr lang="zh-CN" altLang="en-US"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b="0" dirty="0">
                    <a:ea typeface="+mn-ea"/>
                    <a:cs typeface="Times New Roman" panose="02020603050405020304" pitchFamily="18" charset="0"/>
                  </a:rPr>
                  <a:t>。</a:t>
                </a:r>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双曲型</a:t>
                </a:r>
                <a:r>
                  <a:rPr lang="en-US" altLang="zh-CN" sz="2400" b="0" dirty="0">
                    <a:ea typeface="+mn-ea"/>
                    <a:cs typeface="Times New Roman" panose="02020603050405020304" pitchFamily="18" charset="0"/>
                  </a:rPr>
                  <a:t>:</a:t>
                </a:r>
                <a:r>
                  <a:rPr lang="zh-CN" altLang="en-US" sz="2400" b="0" dirty="0">
                    <a:ea typeface="+mn-ea"/>
                    <a:cs typeface="Times New Roman" panose="02020603050405020304" pitchFamily="18" charset="0"/>
                  </a:rPr>
                  <a:t>如果</a:t>
                </a:r>
                <a14:m>
                  <m:oMath xmlns:m="http://schemas.openxmlformats.org/officeDocument/2006/math">
                    <m:sSup>
                      <m:sSupPr>
                        <m:ctrlPr>
                          <a:rPr lang="en-US" altLang="zh-CN" sz="2400" b="0" i="1" dirty="0" smtClean="0">
                            <a:latin typeface="Cambria Math" panose="02040503050406030204" pitchFamily="18" charset="0"/>
                            <a:ea typeface="+mn-ea"/>
                            <a:cs typeface="Times New Roman" panose="02020603050405020304" pitchFamily="18" charset="0"/>
                          </a:rPr>
                        </m:ctrlPr>
                      </m:sSupPr>
                      <m:e>
                        <m:r>
                          <a:rPr lang="en-US" altLang="zh-CN" sz="2400" b="0" i="1" dirty="0" smtClean="0">
                            <a:latin typeface="Cambria Math" panose="02040503050406030204" pitchFamily="18" charset="0"/>
                            <a:ea typeface="+mn-ea"/>
                            <a:cs typeface="Times New Roman" panose="02020603050405020304" pitchFamily="18" charset="0"/>
                          </a:rPr>
                          <m:t>𝐵</m:t>
                        </m:r>
                      </m:e>
                      <m:sup>
                        <m:r>
                          <a:rPr lang="en-US" altLang="zh-CN" sz="2400" b="0" i="1" dirty="0" smtClean="0">
                            <a:latin typeface="Cambria Math" panose="02040503050406030204" pitchFamily="18" charset="0"/>
                            <a:ea typeface="+mn-ea"/>
                            <a:cs typeface="Times New Roman" panose="02020603050405020304" pitchFamily="18" charset="0"/>
                          </a:rPr>
                          <m:t>2</m:t>
                        </m:r>
                      </m:sup>
                    </m:sSup>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4</m:t>
                    </m:r>
                    <m:r>
                      <a:rPr lang="en-US" altLang="zh-CN" sz="2400" b="0" i="1" dirty="0" smtClean="0">
                        <a:latin typeface="Cambria Math" panose="02040503050406030204" pitchFamily="18" charset="0"/>
                        <a:ea typeface="+mn-ea"/>
                        <a:cs typeface="Times New Roman" panose="02020603050405020304" pitchFamily="18" charset="0"/>
                      </a:rPr>
                      <m:t>𝐴𝐶</m:t>
                    </m:r>
                    <m:r>
                      <a:rPr lang="en-US" altLang="zh-CN" sz="2400" b="0" i="1" dirty="0" smtClean="0">
                        <a:latin typeface="Cambria Math" panose="02040503050406030204" pitchFamily="18" charset="0"/>
                        <a:ea typeface="+mn-ea"/>
                        <a:cs typeface="Times New Roman" panose="02020603050405020304" pitchFamily="18" charset="0"/>
                      </a:rPr>
                      <m:t>&gt;</m:t>
                    </m:r>
                    <m:r>
                      <a:rPr lang="en-US" altLang="zh-CN" sz="2400" b="0" i="1" dirty="0" smtClean="0">
                        <a:latin typeface="Cambria Math" panose="02040503050406030204" pitchFamily="18" charset="0"/>
                        <a:ea typeface="+mn-ea"/>
                        <a:cs typeface="Times New Roman" panose="02020603050405020304" pitchFamily="18" charset="0"/>
                      </a:rPr>
                      <m:t>0</m:t>
                    </m:r>
                  </m:oMath>
                </a14:m>
                <a:r>
                  <a:rPr lang="zh-CN" altLang="en-US" sz="2400" b="0" dirty="0">
                    <a:ea typeface="+mn-ea"/>
                    <a:cs typeface="Times New Roman" panose="02020603050405020304" pitchFamily="18" charset="0"/>
                  </a:rPr>
                  <a:t>，比如波动方程</a:t>
                </a:r>
                <a14:m>
                  <m:oMath xmlns:m="http://schemas.openxmlformats.org/officeDocument/2006/math">
                    <m:f>
                      <m:fPr>
                        <m:ctrlPr>
                          <a:rPr lang="en-US" altLang="zh-CN" sz="2400" b="0" i="1">
                            <a:latin typeface="Cambria Math" panose="02040503050406030204" pitchFamily="18" charset="0"/>
                          </a:rPr>
                        </m:ctrlPr>
                      </m:fPr>
                      <m:num>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𝑢</m:t>
                        </m:r>
                      </m:num>
                      <m:den>
                        <m:r>
                          <a:rPr lang="en-US" altLang="zh-CN" sz="2400" b="0" i="1">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𝑡</m:t>
                            </m:r>
                          </m:e>
                          <m:sup>
                            <m:r>
                              <a:rPr lang="en-US" altLang="zh-CN" sz="2400" b="0" i="1">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𝑐</m:t>
                        </m:r>
                      </m:e>
                      <m:sup>
                        <m:r>
                          <a:rPr lang="en-US" altLang="zh-CN" sz="2400" b="0" i="1">
                            <a:latin typeface="Cambria Math" panose="02040503050406030204" pitchFamily="18" charset="0"/>
                          </a:rPr>
                          <m:t>2</m:t>
                        </m:r>
                      </m:sup>
                    </m:sSup>
                    <m:f>
                      <m:fPr>
                        <m:ctrlPr>
                          <a:rPr lang="en-US" altLang="zh-CN" sz="2400" b="0" i="1">
                            <a:latin typeface="Cambria Math" panose="02040503050406030204" pitchFamily="18" charset="0"/>
                          </a:rPr>
                        </m:ctrlPr>
                      </m:fPr>
                      <m:num>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𝑢</m:t>
                        </m:r>
                      </m:num>
                      <m:den>
                        <m:r>
                          <a:rPr lang="en-US" altLang="zh-CN" sz="2400" b="0" i="1">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𝑥</m:t>
                            </m:r>
                          </m:e>
                          <m:sup>
                            <m:r>
                              <a:rPr lang="en-US" altLang="zh-CN" sz="2400" b="0" i="1">
                                <a:latin typeface="Cambria Math" panose="02040503050406030204" pitchFamily="18" charset="0"/>
                              </a:rPr>
                              <m:t>2</m:t>
                            </m:r>
                          </m:sup>
                        </m:sSup>
                      </m:den>
                    </m:f>
                    <m:r>
                      <a:rPr lang="en-US" altLang="zh-CN" sz="2400" b="0" i="1">
                        <a:latin typeface="Cambria Math" panose="02040503050406030204" pitchFamily="18" charset="0"/>
                      </a:rPr>
                      <m:t> </m:t>
                    </m:r>
                  </m:oMath>
                </a14:m>
                <a:r>
                  <a:rPr lang="zh-CN" altLang="en-US" sz="2400" b="0" dirty="0">
                    <a:ea typeface="+mn-ea"/>
                    <a:cs typeface="Times New Roman" panose="02020603050405020304" pitchFamily="18" charset="0"/>
                  </a:rPr>
                  <a:t>。</a:t>
                </a:r>
                <a:endParaRPr lang="en-US" altLang="zh-CN" sz="2400" b="0" dirty="0">
                  <a:ea typeface="+mn-ea"/>
                  <a:cs typeface="Times New Roman" panose="02020603050405020304" pitchFamily="18" charset="0"/>
                </a:endParaRPr>
              </a:p>
              <a:p>
                <a:pPr algn="just"/>
                <a:r>
                  <a:rPr lang="zh-CN" altLang="en-US" sz="2400" b="0" dirty="0">
                    <a:ea typeface="+mn-ea"/>
                    <a:cs typeface="Times New Roman" panose="02020603050405020304" pitchFamily="18" charset="0"/>
                  </a:rPr>
                  <a:t>抛物型</a:t>
                </a:r>
                <a:r>
                  <a:rPr lang="en-US" altLang="zh-CN" sz="2400" b="0" dirty="0">
                    <a:ea typeface="+mn-ea"/>
                    <a:cs typeface="Times New Roman" panose="02020603050405020304" pitchFamily="18" charset="0"/>
                  </a:rPr>
                  <a:t>:</a:t>
                </a:r>
                <a:r>
                  <a:rPr lang="zh-CN" altLang="en-US" sz="2400" b="0" dirty="0">
                    <a:ea typeface="+mn-ea"/>
                    <a:cs typeface="Times New Roman" panose="02020603050405020304" pitchFamily="18" charset="0"/>
                  </a:rPr>
                  <a:t>如果</a:t>
                </a:r>
                <a14:m>
                  <m:oMath xmlns:m="http://schemas.openxmlformats.org/officeDocument/2006/math">
                    <m:sSup>
                      <m:sSupPr>
                        <m:ctrlPr>
                          <a:rPr lang="en-US" altLang="zh-CN" sz="2400" b="0" i="1" dirty="0" smtClean="0">
                            <a:latin typeface="Cambria Math" panose="02040503050406030204" pitchFamily="18" charset="0"/>
                            <a:ea typeface="+mn-ea"/>
                            <a:cs typeface="Times New Roman" panose="02020603050405020304" pitchFamily="18" charset="0"/>
                          </a:rPr>
                        </m:ctrlPr>
                      </m:sSupPr>
                      <m:e>
                        <m:r>
                          <a:rPr lang="en-US" altLang="zh-CN" sz="2400" b="0" i="1" dirty="0" smtClean="0">
                            <a:latin typeface="Cambria Math" panose="02040503050406030204" pitchFamily="18" charset="0"/>
                            <a:ea typeface="+mn-ea"/>
                            <a:cs typeface="Times New Roman" panose="02020603050405020304" pitchFamily="18" charset="0"/>
                          </a:rPr>
                          <m:t>𝐵</m:t>
                        </m:r>
                      </m:e>
                      <m:sup>
                        <m:r>
                          <a:rPr lang="en-US" altLang="zh-CN" sz="2400" b="0" i="1" dirty="0" smtClean="0">
                            <a:latin typeface="Cambria Math" panose="02040503050406030204" pitchFamily="18" charset="0"/>
                            <a:ea typeface="+mn-ea"/>
                            <a:cs typeface="Times New Roman" panose="02020603050405020304" pitchFamily="18" charset="0"/>
                          </a:rPr>
                          <m:t>2</m:t>
                        </m:r>
                      </m:sup>
                    </m:sSup>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4</m:t>
                    </m:r>
                    <m:r>
                      <a:rPr lang="en-US" altLang="zh-CN" sz="2400" b="0" i="1" dirty="0" smtClean="0">
                        <a:latin typeface="Cambria Math" panose="02040503050406030204" pitchFamily="18" charset="0"/>
                        <a:ea typeface="+mn-ea"/>
                        <a:cs typeface="Times New Roman" panose="02020603050405020304" pitchFamily="18" charset="0"/>
                      </a:rPr>
                      <m:t>𝐴𝐶</m:t>
                    </m:r>
                    <m:r>
                      <a:rPr lang="en-US" altLang="zh-CN" sz="2400" b="0" i="1" dirty="0" smtClean="0">
                        <a:latin typeface="Cambria Math" panose="02040503050406030204" pitchFamily="18" charset="0"/>
                        <a:ea typeface="+mn-ea"/>
                        <a:cs typeface="Times New Roman" panose="02020603050405020304" pitchFamily="18" charset="0"/>
                      </a:rPr>
                      <m:t>=</m:t>
                    </m:r>
                    <m:r>
                      <a:rPr lang="en-US" altLang="zh-CN" sz="2400" b="0" i="1" dirty="0" smtClean="0">
                        <a:latin typeface="Cambria Math" panose="02040503050406030204" pitchFamily="18" charset="0"/>
                        <a:ea typeface="+mn-ea"/>
                        <a:cs typeface="Times New Roman" panose="02020603050405020304" pitchFamily="18" charset="0"/>
                      </a:rPr>
                      <m:t>0</m:t>
                    </m:r>
                  </m:oMath>
                </a14:m>
                <a:r>
                  <a:rPr lang="zh-CN" altLang="en-US" sz="2400" b="0" dirty="0">
                    <a:ea typeface="+mn-ea"/>
                    <a:cs typeface="Times New Roman" panose="02020603050405020304" pitchFamily="18" charset="0"/>
                  </a:rPr>
                  <a:t>，比如热传导方程</a:t>
                </a:r>
                <a14:m>
                  <m:oMath xmlns:m="http://schemas.openxmlformats.org/officeDocument/2006/math">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m:t>
                        </m:r>
                        <m:r>
                          <a:rPr lang="en-US" altLang="zh-CN" sz="2400" b="0" i="1">
                            <a:latin typeface="Cambria Math" panose="02040503050406030204" pitchFamily="18" charset="0"/>
                          </a:rPr>
                          <m:t>𝑢</m:t>
                        </m:r>
                      </m:num>
                      <m:den>
                        <m:r>
                          <a:rPr lang="en-US" altLang="zh-CN" sz="2400" b="0" i="1">
                            <a:latin typeface="Cambria Math" panose="02040503050406030204" pitchFamily="18" charset="0"/>
                          </a:rPr>
                          <m:t>𝜕</m:t>
                        </m:r>
                        <m:r>
                          <a:rPr lang="en-US" altLang="zh-CN" sz="2400" b="0" i="1">
                            <a:latin typeface="Cambria Math" panose="02040503050406030204" pitchFamily="18" charset="0"/>
                          </a:rPr>
                          <m:t>𝑡</m:t>
                        </m:r>
                      </m:den>
                    </m:f>
                    <m:r>
                      <a:rPr lang="en-US" altLang="zh-CN" sz="2400" b="0" i="1">
                        <a:latin typeface="Cambria Math" panose="02040503050406030204" pitchFamily="18" charset="0"/>
                      </a:rPr>
                      <m:t>=</m:t>
                    </m:r>
                    <m:r>
                      <a:rPr lang="en-US" altLang="zh-CN" sz="2400" b="0" i="1" smtClean="0">
                        <a:latin typeface="Cambria Math" panose="02040503050406030204" pitchFamily="18" charset="0"/>
                      </a:rPr>
                      <m:t>𝛼</m:t>
                    </m:r>
                    <m:f>
                      <m:fPr>
                        <m:ctrlPr>
                          <a:rPr lang="en-US" altLang="zh-CN" sz="2400" b="0" i="1">
                            <a:latin typeface="Cambria Math" panose="02040503050406030204" pitchFamily="18" charset="0"/>
                          </a:rPr>
                        </m:ctrlPr>
                      </m:fPr>
                      <m:num>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m:t>
                            </m:r>
                          </m:e>
                          <m:sup>
                            <m:r>
                              <a:rPr lang="en-US" altLang="zh-CN" sz="2400" b="0" i="1">
                                <a:latin typeface="Cambria Math" panose="02040503050406030204" pitchFamily="18" charset="0"/>
                              </a:rPr>
                              <m:t>2</m:t>
                            </m:r>
                          </m:sup>
                        </m:sSup>
                        <m:r>
                          <a:rPr lang="en-US" altLang="zh-CN" sz="2400" b="0" i="1">
                            <a:latin typeface="Cambria Math" panose="02040503050406030204" pitchFamily="18" charset="0"/>
                          </a:rPr>
                          <m:t>𝑢</m:t>
                        </m:r>
                      </m:num>
                      <m:den>
                        <m:r>
                          <a:rPr lang="en-US" altLang="zh-CN" sz="2400" b="0" i="1">
                            <a:latin typeface="Cambria Math" panose="02040503050406030204" pitchFamily="18" charset="0"/>
                          </a:rPr>
                          <m:t>𝜕</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𝑥</m:t>
                            </m:r>
                          </m:e>
                          <m:sup>
                            <m:r>
                              <a:rPr lang="en-US" altLang="zh-CN" sz="2400" b="0" i="1">
                                <a:latin typeface="Cambria Math" panose="02040503050406030204" pitchFamily="18" charset="0"/>
                              </a:rPr>
                              <m:t>2</m:t>
                            </m:r>
                          </m:sup>
                        </m:sSup>
                      </m:den>
                    </m:f>
                  </m:oMath>
                </a14:m>
                <a:r>
                  <a:rPr lang="zh-CN" altLang="en-US" sz="2400" b="0" dirty="0">
                    <a:ea typeface="+mn-ea"/>
                    <a:cs typeface="Times New Roman" panose="02020603050405020304" pitchFamily="18" charset="0"/>
                  </a:rPr>
                  <a:t>。</a:t>
                </a:r>
                <a:endParaRPr lang="zh-CN" altLang="en-US" sz="2400" b="0" dirty="0">
                  <a:ea typeface="+mn-ea"/>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61764" y="1239251"/>
                <a:ext cx="8820472" cy="4802212"/>
              </a:xfrm>
              <a:prstGeom prst="rect">
                <a:avLst/>
              </a:prstGeom>
              <a:blipFill rotWithShape="1">
                <a:blip r:embed="rId1"/>
                <a:stretch>
                  <a:fillRect l="-5" t="-8" r="2" b="2"/>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参考资料</a:t>
            </a:r>
            <a:endParaRPr lang="zh-CN" altLang="en-US" sz="3200" dirty="0"/>
          </a:p>
        </p:txBody>
      </p:sp>
      <p:pic>
        <p:nvPicPr>
          <p:cNvPr id="3" name="内容占位符 2" descr="3"/>
          <p:cNvPicPr>
            <a:picLocks noGrp="1" noChangeAspect="1"/>
          </p:cNvPicPr>
          <p:nvPr>
            <p:ph idx="1"/>
          </p:nvPr>
        </p:nvPicPr>
        <p:blipFill>
          <a:blip r:embed="rId1"/>
          <a:stretch>
            <a:fillRect/>
          </a:stretch>
        </p:blipFill>
        <p:spPr>
          <a:xfrm>
            <a:off x="539552" y="2659821"/>
            <a:ext cx="2428685" cy="3213151"/>
          </a:xfrm>
          <a:prstGeom prst="rect">
            <a:avLst/>
          </a:prstGeom>
        </p:spPr>
      </p:pic>
      <p:sp>
        <p:nvSpPr>
          <p:cNvPr id="4" name="文本框 3"/>
          <p:cNvSpPr txBox="1"/>
          <p:nvPr/>
        </p:nvSpPr>
        <p:spPr>
          <a:xfrm>
            <a:off x="161764" y="1239251"/>
            <a:ext cx="8820472" cy="1200329"/>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b="0" dirty="0">
                <a:ea typeface="+mn-ea"/>
                <a:cs typeface="Times New Roman" panose="02020603050405020304" pitchFamily="18" charset="0"/>
              </a:rPr>
              <a:t>偏导数，向量导数，矩阵导数，参考黄书和</a:t>
            </a:r>
            <a:r>
              <a:rPr lang="en-US" altLang="zh-CN" sz="2400" b="0" dirty="0">
                <a:ea typeface="+mn-ea"/>
                <a:cs typeface="Times New Roman" panose="02020603050405020304" pitchFamily="18" charset="0"/>
              </a:rPr>
              <a:t>MML</a:t>
            </a:r>
            <a:endParaRPr lang="en-US" altLang="zh-CN" sz="2400" b="0" dirty="0">
              <a:ea typeface="+mn-ea"/>
              <a:cs typeface="Times New Roman" panose="02020603050405020304" pitchFamily="18" charset="0"/>
            </a:endParaRPr>
          </a:p>
          <a:p>
            <a:pPr marL="342900" indent="-342900" algn="just">
              <a:buFont typeface="Arial" panose="020B0604020202020204" pitchFamily="34" charset="0"/>
              <a:buChar char="•"/>
            </a:pPr>
            <a:r>
              <a:rPr lang="zh-CN" altLang="en-US" sz="2400" b="0" dirty="0">
                <a:ea typeface="+mn-ea"/>
                <a:cs typeface="Times New Roman" panose="02020603050405020304" pitchFamily="18" charset="0"/>
              </a:rPr>
              <a:t>神经网络部分，参考紫书</a:t>
            </a:r>
            <a:endParaRPr lang="en-US" altLang="zh-CN" sz="2400" b="0" dirty="0">
              <a:ea typeface="+mn-ea"/>
              <a:cs typeface="Times New Roman" panose="02020603050405020304" pitchFamily="18" charset="0"/>
            </a:endParaRPr>
          </a:p>
          <a:p>
            <a:pPr algn="just"/>
            <a:endParaRPr lang="zh-CN" altLang="en-US" sz="2400" b="0" dirty="0">
              <a:ea typeface="+mn-ea"/>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131840" y="2659821"/>
            <a:ext cx="2821652" cy="3213151"/>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619063" y="2659821"/>
            <a:ext cx="2103770" cy="30430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YTU3MjAzOGI1ZWM1NjI3YTE0MjIzZDIwNTMwM2NhZjEifQ=="/>
</p:tagLst>
</file>

<file path=ppt/theme/theme1.xml><?xml version="1.0" encoding="utf-8"?>
<a:theme xmlns:a="http://schemas.openxmlformats.org/drawingml/2006/main" name="CAS">
  <a:themeElements>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CA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AS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CAS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CAS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CAS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CAS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CAS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CAS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CAS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CAS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CAS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CAS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CAS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23865</Words>
  <Application>WPS 演示</Application>
  <PresentationFormat>全屏显示(4:3)</PresentationFormat>
  <Paragraphs>809</Paragraphs>
  <Slides>95</Slides>
  <Notes>55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95</vt:i4>
      </vt:variant>
    </vt:vector>
  </HeadingPairs>
  <TitlesOfParts>
    <vt:vector size="115" baseType="lpstr">
      <vt:lpstr>Arial</vt:lpstr>
      <vt:lpstr>宋体</vt:lpstr>
      <vt:lpstr>Wingdings</vt:lpstr>
      <vt:lpstr>Times New Roman</vt:lpstr>
      <vt:lpstr>Arial Black</vt:lpstr>
      <vt:lpstr>Calibri</vt:lpstr>
      <vt:lpstr>黑体</vt:lpstr>
      <vt:lpstr>Arial</vt:lpstr>
      <vt:lpstr>Georgia</vt:lpstr>
      <vt:lpstr>等线</vt:lpstr>
      <vt:lpstr>Cambria Math</vt:lpstr>
      <vt:lpstr>楷体</vt:lpstr>
      <vt:lpstr>微软雅黑</vt:lpstr>
      <vt:lpstr>Arial Unicode MS</vt:lpstr>
      <vt:lpstr>-apple-system</vt:lpstr>
      <vt:lpstr>Segoe Print</vt:lpstr>
      <vt:lpstr>PingFang SC</vt:lpstr>
      <vt:lpstr>Cambria</vt:lpstr>
      <vt:lpstr>BatangChe</vt:lpstr>
      <vt:lpstr>CAS</vt:lpstr>
      <vt:lpstr>人工智能的数学基础 向量微积分</vt:lpstr>
      <vt:lpstr>课程介绍</vt:lpstr>
      <vt:lpstr>向量微积分的典型应用</vt:lpstr>
      <vt:lpstr>内容</vt:lpstr>
      <vt:lpstr>1.一元函数</vt:lpstr>
      <vt:lpstr>函数的基本概念</vt:lpstr>
      <vt:lpstr>函数的连续性</vt:lpstr>
      <vt:lpstr>单变量函数的微分</vt:lpstr>
      <vt:lpstr>单变量函数的微分</vt:lpstr>
      <vt:lpstr> 单变量函数的微分</vt:lpstr>
      <vt:lpstr> 泰勒级数</vt:lpstr>
      <vt:lpstr> 泰勒级数</vt:lpstr>
      <vt:lpstr> 泰勒级数</vt:lpstr>
      <vt:lpstr> 泰勒级数</vt:lpstr>
      <vt:lpstr> 导数法则</vt:lpstr>
      <vt:lpstr>2.多元函数</vt:lpstr>
      <vt:lpstr>多元函数极限</vt:lpstr>
      <vt:lpstr>多元函数极限</vt:lpstr>
      <vt:lpstr>多元函数的连续性</vt:lpstr>
      <vt:lpstr>偏导数</vt:lpstr>
      <vt:lpstr>偏导数</vt:lpstr>
      <vt:lpstr>全微分</vt:lpstr>
      <vt:lpstr>全微分</vt:lpstr>
      <vt:lpstr>导数与微分</vt:lpstr>
      <vt:lpstr>可导与可微</vt:lpstr>
      <vt:lpstr>可导与可微</vt:lpstr>
      <vt:lpstr>方向导数</vt:lpstr>
      <vt:lpstr>方向导数</vt:lpstr>
      <vt:lpstr> 偏微分的基本法则</vt:lpstr>
      <vt:lpstr> 链式法则</vt:lpstr>
      <vt:lpstr> 链式法则</vt:lpstr>
      <vt:lpstr> 链式法则</vt:lpstr>
      <vt:lpstr>梯度</vt:lpstr>
      <vt:lpstr> 偏微分与梯度</vt:lpstr>
      <vt:lpstr> 链式法则</vt:lpstr>
      <vt:lpstr>3.向量值函数的梯度</vt:lpstr>
      <vt:lpstr> 向量值函数的梯度</vt:lpstr>
      <vt:lpstr> 向量值函数的梯度</vt:lpstr>
      <vt:lpstr> 向量值函数的梯度</vt:lpstr>
      <vt:lpstr> 向量值函数的梯度</vt:lpstr>
      <vt:lpstr> 向量值函数的梯度</vt:lpstr>
      <vt:lpstr> 向量值函数的梯度</vt:lpstr>
      <vt:lpstr> 向量值函数的梯度</vt:lpstr>
      <vt:lpstr> 向量值函数的梯度</vt:lpstr>
      <vt:lpstr> 向量值函数的梯度</vt:lpstr>
      <vt:lpstr>4.矩阵的梯度</vt:lpstr>
      <vt:lpstr> 矩阵的梯度</vt:lpstr>
      <vt:lpstr> 矩阵的梯度</vt:lpstr>
      <vt:lpstr> 矩阵的梯度</vt:lpstr>
      <vt:lpstr> 矩阵的梯度</vt:lpstr>
      <vt:lpstr> 矩阵的梯度</vt:lpstr>
      <vt:lpstr> 计算梯度的有用恒等式</vt:lpstr>
      <vt:lpstr> 计算梯度的有用恒等式</vt:lpstr>
      <vt:lpstr> 计算梯度的有用恒等式</vt:lpstr>
      <vt:lpstr>5.神经网络中的梯度</vt:lpstr>
      <vt:lpstr>深度学习</vt:lpstr>
      <vt:lpstr>深度学习网络</vt:lpstr>
      <vt:lpstr>前馈网络</vt:lpstr>
      <vt:lpstr>万能近似</vt:lpstr>
      <vt:lpstr>激活函数</vt:lpstr>
      <vt:lpstr>激活函数</vt:lpstr>
      <vt:lpstr>示例</vt:lpstr>
      <vt:lpstr>示例</vt:lpstr>
      <vt:lpstr>梯度与学习</vt:lpstr>
      <vt:lpstr>梯度与学习</vt:lpstr>
      <vt:lpstr>自动微分</vt:lpstr>
      <vt:lpstr>循环神经网络(RNN)</vt:lpstr>
      <vt:lpstr>循环神经网络(RNN)</vt:lpstr>
      <vt:lpstr>循环神经网络(RNN)</vt:lpstr>
      <vt:lpstr>循环神经网络(RNN)</vt:lpstr>
      <vt:lpstr>循环神经网络(RNN)</vt:lpstr>
      <vt:lpstr>循环神经网络(RNN)</vt:lpstr>
      <vt:lpstr>6.高阶导数</vt:lpstr>
      <vt:lpstr> 高阶导数</vt:lpstr>
      <vt:lpstr>高阶偏导数</vt:lpstr>
      <vt:lpstr>高阶偏导数</vt:lpstr>
      <vt:lpstr> 高阶导数</vt:lpstr>
      <vt:lpstr>二次型（回忆）</vt:lpstr>
      <vt:lpstr> 线性化与泰勒级数：回忆</vt:lpstr>
      <vt:lpstr> 线性化与多元泰勒级数</vt:lpstr>
      <vt:lpstr> 线性化与多元泰勒级数</vt:lpstr>
      <vt:lpstr> 线性化与多元泰勒级数</vt:lpstr>
      <vt:lpstr> 线性化与多元泰勒级数</vt:lpstr>
      <vt:lpstr> 线性化与多元泰勒级数</vt:lpstr>
      <vt:lpstr> 线性化与多元泰勒级数</vt:lpstr>
      <vt:lpstr> 线性化与多元泰勒级数</vt:lpstr>
      <vt:lpstr>7.微分方程的应用</vt:lpstr>
      <vt:lpstr>应用：扩散模型</vt:lpstr>
      <vt:lpstr>扩散模型</vt:lpstr>
      <vt:lpstr>随机微分方程</vt:lpstr>
      <vt:lpstr>偏微分方程</vt:lpstr>
      <vt:lpstr>物理仿真</vt:lpstr>
      <vt:lpstr>物理仿真</vt:lpstr>
      <vt:lpstr>容易求解的方程形式</vt:lpstr>
      <vt:lpstr>参考资料</vt:lpstr>
    </vt:vector>
  </TitlesOfParts>
  <Company>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L.Su</dc:creator>
  <cp:lastModifiedBy>雨过天晴</cp:lastModifiedBy>
  <cp:revision>6313</cp:revision>
  <cp:lastPrinted>2023-09-28T06:13:00Z</cp:lastPrinted>
  <dcterms:created xsi:type="dcterms:W3CDTF">2009-06-29T05:49:00Z</dcterms:created>
  <dcterms:modified xsi:type="dcterms:W3CDTF">2024-12-31T01:20:25Z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00C61F26EF024BBF990F960A6861E1DF_12</vt:lpwstr>
  </property>
  <property fmtid="{D5CDD505-2E9C-101B-9397-08002B2CF9AE}" pid="4" name="KSOProductBuildVer">
    <vt:lpwstr>2052-12.1.0.19302</vt:lpwstr>
  </property>
</Properties>
</file>